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8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4" r:id="rId15"/>
    <p:sldId id="362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6" r:id="rId46"/>
    <p:sldId id="395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C5E5CE1-F0B2-463D-97D7-A1B5FF9389EF}">
          <p14:sldIdLst>
            <p14:sldId id="25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4"/>
            <p14:sldId id="362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5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684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C850-4D23-4248-91A1-58DA9098DE21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5FCF-6BEB-AC4C-8DFE-AF61D145F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77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B7C-2D15-544D-80C7-84202ACF5777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212D-F970-A442-B763-F685206363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0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HSD_Marke_v1_HSD_Ro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37" y="216423"/>
            <a:ext cx="1574800" cy="9017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41" y="3283869"/>
            <a:ext cx="8650553" cy="41328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hinzufügen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258540" y="1521129"/>
            <a:ext cx="8650554" cy="776967"/>
          </a:xfrm>
        </p:spPr>
        <p:txBody>
          <a:bodyPr lIns="0" tIns="0" rIns="0" bIns="0"/>
          <a:lstStyle>
            <a:lvl1pPr>
              <a:defRPr sz="50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879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15000" b="0" baseline="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Groß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kle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8642755" cy="4428845"/>
          </a:xfrm>
        </p:spPr>
        <p:txBody>
          <a:bodyPr tIns="0" anchor="t"/>
          <a:lstStyle>
            <a:lvl1pPr algn="l">
              <a:lnSpc>
                <a:spcPct val="80000"/>
              </a:lnSpc>
              <a:defRPr sz="8000" b="0" baseline="0"/>
            </a:lvl1pPr>
          </a:lstStyle>
          <a:p>
            <a:r>
              <a:rPr lang="de-DE" dirty="0"/>
              <a:t>Zwischen</a:t>
            </a:r>
            <a:br>
              <a:rPr lang="de-DE" dirty="0"/>
            </a:br>
            <a:r>
              <a:rPr lang="de-DE" dirty="0" err="1"/>
              <a:t>titel</a:t>
            </a:r>
            <a:br>
              <a:rPr lang="de-DE" dirty="0"/>
            </a:br>
            <a:r>
              <a:rPr lang="de-DE" dirty="0"/>
              <a:t>kleiner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7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55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Folie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43997" y="1063229"/>
            <a:ext cx="4057754" cy="3478797"/>
          </a:xfrm>
        </p:spPr>
        <p:txBody>
          <a:bodyPr>
            <a:noAutofit/>
          </a:bodyPr>
          <a:lstStyle>
            <a:lvl1pPr marL="0" indent="0">
              <a:buNone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Allgemeine Folie, zwei Inhalte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51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59861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633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49306" y="4134440"/>
            <a:ext cx="8894694" cy="336343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800" b="1" baseline="0"/>
            </a:lvl1pPr>
            <a:lvl5pPr>
              <a:defRPr sz="1800"/>
            </a:lvl5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4055199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lvl="0"/>
            <a:r>
              <a:rPr lang="de-DE" dirty="0"/>
              <a:t>Hier Bild einfügen</a:t>
            </a:r>
          </a:p>
          <a:p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584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342900" indent="-342900">
              <a:buFont typeface="Symbol" charset="2"/>
              <a:buChar char="-"/>
              <a:defRPr sz="2800"/>
            </a:lvl1pPr>
          </a:lstStyle>
          <a:p>
            <a:r>
              <a:rPr lang="de-DE" dirty="0"/>
              <a:t>Diagramm durch Klicken auf Symbol hinzufügen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2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/>
          <p:cNvSpPr txBox="1">
            <a:spLocks/>
          </p:cNvSpPr>
          <p:nvPr userDrawn="1"/>
        </p:nvSpPr>
        <p:spPr>
          <a:xfrm>
            <a:off x="242249" y="120039"/>
            <a:ext cx="8659502" cy="4516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HSD Sans"/>
                <a:ea typeface="+mj-ea"/>
                <a:cs typeface="HSD Sans"/>
              </a:defRPr>
            </a:lvl1pPr>
          </a:lstStyle>
          <a:p>
            <a:pPr>
              <a:lnSpc>
                <a:spcPct val="80000"/>
              </a:lnSpc>
            </a:pPr>
            <a:r>
              <a:rPr lang="de-DE" sz="15000" dirty="0">
                <a:latin typeface="HSD Sans Maschinenbau"/>
                <a:cs typeface="HSD Sans Maschinenbau"/>
              </a:rPr>
              <a:t>e</a:t>
            </a:r>
            <a:r>
              <a:rPr lang="de-DE" sz="15000" dirty="0"/>
              <a:t>n</a:t>
            </a:r>
            <a:r>
              <a:rPr lang="de-DE" sz="15000" dirty="0">
                <a:latin typeface="HSD Sans Design"/>
                <a:cs typeface="HSD Sans Design"/>
              </a:rPr>
              <a:t>d</a:t>
            </a:r>
            <a:r>
              <a:rPr lang="de-DE" sz="15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0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ferent/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58539" y="209217"/>
            <a:ext cx="8650554" cy="534640"/>
          </a:xfrm>
        </p:spPr>
        <p:txBody>
          <a:bodyPr lIns="0" tIns="0" rIns="0" bIns="0"/>
          <a:lstStyle/>
          <a:p>
            <a:r>
              <a:rPr lang="de-DE" dirty="0"/>
              <a:t>Vortragsthema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8539" y="2042547"/>
            <a:ext cx="8650553" cy="36440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Name Referent/in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9" y="1063229"/>
            <a:ext cx="8659502" cy="3478797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 sz="2800" baseline="0"/>
            </a:lvl1pPr>
            <a:lvl5pPr>
              <a:defRPr sz="1800"/>
            </a:lvl5pPr>
          </a:lstStyle>
          <a:p>
            <a:pPr lvl="0"/>
            <a:r>
              <a:rPr lang="de-DE" dirty="0"/>
              <a:t>Aufzählung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242249" y="160262"/>
            <a:ext cx="472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latin typeface="HSD Sans"/>
                <a:cs typeface="HSD Sans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300026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42244" y="1063229"/>
            <a:ext cx="8659502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/>
            </a:lvl1pPr>
            <a:lvl2pPr marL="742950" indent="-285750">
              <a:buFont typeface="Wingdings" charset="2"/>
              <a:buChar char="§"/>
              <a:defRPr/>
            </a:lvl2pPr>
            <a:lvl4pPr marL="1600200" indent="-228600">
              <a:buFont typeface="Courier New"/>
              <a:buChar char="o"/>
              <a:defRPr/>
            </a:lvl4pPr>
            <a:lvl5pPr>
              <a:defRPr sz="1800"/>
            </a:lvl5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9"/>
            <a:ext cx="4092051" cy="3531394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/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2250" y="1063228"/>
            <a:ext cx="4092051" cy="3531394"/>
          </a:xfrm>
        </p:spPr>
        <p:txBody>
          <a:bodyPr/>
          <a:lstStyle>
            <a:lvl1pPr marL="457200" indent="-457200">
              <a:buFont typeface="Symbol" charset="2"/>
              <a:buChar char="-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Grafik/Bild/Tabelle hier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853748" y="1063228"/>
            <a:ext cx="4038600" cy="353139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800" baseline="0"/>
            </a:lvl1pPr>
            <a:lvl2pPr marL="742950" indent="-285750">
              <a:buFont typeface="Wingdings" charset="2"/>
              <a:buChar char="§"/>
              <a:defRPr sz="2400"/>
            </a:lvl2pPr>
            <a:lvl3pPr>
              <a:defRPr sz="2000"/>
            </a:lvl3pPr>
            <a:lvl4pPr marL="1600200" indent="-228600">
              <a:buFont typeface="Courier New"/>
              <a:buChar char="o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Stichpunkte hier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3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6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59815" y="1068854"/>
            <a:ext cx="4040188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 baseline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1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9815" y="1548676"/>
            <a:ext cx="4040188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7317" y="1062418"/>
            <a:ext cx="4041775" cy="479822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latin typeface="HSD Sans"/>
                <a:cs typeface="HSD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Vergleichsüberschrift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112" y="1548676"/>
            <a:ext cx="4041775" cy="3045947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2400"/>
            </a:lvl1pPr>
            <a:lvl2pPr marL="742950" indent="-285750">
              <a:buFont typeface="Wingdings" charset="2"/>
              <a:buChar char="§"/>
              <a:defRPr sz="2000"/>
            </a:lvl2pPr>
            <a:lvl3pPr>
              <a:defRPr sz="1800"/>
            </a:lvl3pPr>
            <a:lvl4pPr marL="1600200" indent="-228600">
              <a:buFont typeface="Courier New"/>
              <a:buChar char="o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3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66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337" y="204787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 baseline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70501" y="204788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6337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31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Beschriftu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8162" y="221305"/>
            <a:ext cx="3008313" cy="871538"/>
          </a:xfrm>
        </p:spPr>
        <p:txBody>
          <a:bodyPr anchor="t"/>
          <a:lstStyle>
            <a:lvl1pPr algn="l">
              <a:lnSpc>
                <a:spcPct val="90000"/>
              </a:lnSpc>
              <a:defRPr sz="3000" b="0"/>
            </a:lvl1pPr>
          </a:lstStyle>
          <a:p>
            <a:r>
              <a:rPr lang="de-DE" dirty="0"/>
              <a:t>Mastertitel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285" y="221305"/>
            <a:ext cx="5111750" cy="4389835"/>
          </a:xfrm>
        </p:spPr>
        <p:txBody>
          <a:bodyPr/>
          <a:lstStyle>
            <a:lvl1pPr marL="342900" indent="-342900">
              <a:buFont typeface="Symbol" charset="2"/>
              <a:buChar char="-"/>
              <a:defRPr sz="3200"/>
            </a:lvl1pPr>
            <a:lvl2pPr marL="742950" indent="-285750">
              <a:buFont typeface="Wingdings" charset="2"/>
              <a:buChar char="§"/>
              <a:defRPr sz="2800"/>
            </a:lvl2pPr>
            <a:lvl3pPr>
              <a:defRPr sz="2400"/>
            </a:lvl3pPr>
            <a:lvl4pPr marL="1600200" indent="-228600">
              <a:buFont typeface="Courier New"/>
              <a:buChar char="o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88162" y="1092843"/>
            <a:ext cx="3008313" cy="35072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15167" y="4707191"/>
            <a:ext cx="4864439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249306" y="4641048"/>
            <a:ext cx="2786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  <a:latin typeface="Arial"/>
                <a:cs typeface="Arial"/>
              </a:rPr>
              <a:t>Hochschule</a:t>
            </a:r>
            <a:r>
              <a:rPr lang="en-GB" sz="1200" b="1" dirty="0">
                <a:solidFill>
                  <a:schemeClr val="accent1"/>
                </a:solidFill>
                <a:latin typeface="Arial"/>
                <a:cs typeface="Arial"/>
              </a:rPr>
              <a:t> Düsseldorf</a:t>
            </a:r>
          </a:p>
          <a:p>
            <a:r>
              <a:rPr lang="en-GB" sz="1200" dirty="0">
                <a:solidFill>
                  <a:schemeClr val="accent1"/>
                </a:solidFill>
                <a:latin typeface="Arial"/>
                <a:cs typeface="Arial"/>
              </a:rPr>
              <a:t>University of Applied Sciences</a:t>
            </a:r>
            <a:endParaRPr lang="de-DE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0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2249" y="148167"/>
            <a:ext cx="8659502" cy="823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2249" y="1063229"/>
            <a:ext cx="8659502" cy="353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260996" y="4707191"/>
            <a:ext cx="5418610" cy="32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 b="1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de-DE" dirty="0"/>
              <a:t>Titel/Thema</a:t>
            </a:r>
          </a:p>
          <a:p>
            <a:pPr algn="l"/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latin typeface="Arial"/>
                <a:cs typeface="Arial"/>
              </a:defRPr>
            </a:lvl1pPr>
          </a:lstStyle>
          <a:p>
            <a:fld id="{1657B7CB-58CE-C541-849D-632C3B6C9161}" type="slidenum">
              <a:rPr lang="de-DE" smtClean="0"/>
              <a:pPr/>
              <a:t>‹Nr.›</a:t>
            </a:fld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7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4" r:id="rId3"/>
    <p:sldLayoutId id="2147483650" r:id="rId4"/>
    <p:sldLayoutId id="2147483652" r:id="rId5"/>
    <p:sldLayoutId id="2147483672" r:id="rId6"/>
    <p:sldLayoutId id="2147483653" r:id="rId7"/>
    <p:sldLayoutId id="2147483656" r:id="rId8"/>
    <p:sldLayoutId id="2147483673" r:id="rId9"/>
    <p:sldLayoutId id="2147483675" r:id="rId10"/>
    <p:sldLayoutId id="214748368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500" kern="1200">
          <a:solidFill>
            <a:schemeClr val="tx1"/>
          </a:solidFill>
          <a:latin typeface="HSD Sans"/>
          <a:ea typeface="+mj-ea"/>
          <a:cs typeface="HSD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Modul D3.2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/>
              <a:t>Sicherheitsstandards Identifikation und</a:t>
            </a:r>
            <a:br>
              <a:rPr lang="de-DE" sz="3600" dirty="0"/>
            </a:br>
            <a:r>
              <a:rPr lang="de-DE" sz="3600" dirty="0"/>
              <a:t>Authentifikation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71375E-260F-AF13-79F0-4AF9E52E232D}"/>
              </a:ext>
            </a:extLst>
          </p:cNvPr>
          <p:cNvSpPr txBox="1"/>
          <p:nvPr/>
        </p:nvSpPr>
        <p:spPr>
          <a:xfrm>
            <a:off x="200234" y="4084764"/>
            <a:ext cx="39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Referent: Dr. Jörg Cosfeld</a:t>
            </a:r>
          </a:p>
        </p:txBody>
      </p:sp>
    </p:spTree>
    <p:extLst>
      <p:ext uri="{BB962C8B-B14F-4D97-AF65-F5344CB8AC3E}">
        <p14:creationId xmlns:p14="http://schemas.microsoft.com/office/powerpoint/2010/main" val="191621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10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Auch hier Einsatz von Hash-Funktionen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Es folgt: kurzzeitig gültiges Einmal PW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56B2C0-C445-B475-8C64-1F2249BA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76" y="2505184"/>
            <a:ext cx="6200566" cy="13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8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11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Auch hier Einsatz von Hash-Funktionen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Es folgt: kurzzeitig gültiges Einmal PW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56B2C0-C445-B475-8C64-1F2249BA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76" y="2505184"/>
            <a:ext cx="6200566" cy="139698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507A98-0A1D-0EF4-BF6A-C7D0F08EDBF0}"/>
              </a:ext>
            </a:extLst>
          </p:cNvPr>
          <p:cNvSpPr txBox="1"/>
          <p:nvPr/>
        </p:nvSpPr>
        <p:spPr>
          <a:xfrm>
            <a:off x="1268146" y="3902172"/>
            <a:ext cx="49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Beide Seiten müssen f und GX kennen!</a:t>
            </a:r>
          </a:p>
        </p:txBody>
      </p:sp>
    </p:spTree>
    <p:extLst>
      <p:ext uri="{BB962C8B-B14F-4D97-AF65-F5344CB8AC3E}">
        <p14:creationId xmlns:p14="http://schemas.microsoft.com/office/powerpoint/2010/main" val="400069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Auch hier Einsatz von Hash-Funktionen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Es folgt: kurzzeitig gültiges Einmal PW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56B2C0-C445-B475-8C64-1F2249BA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76" y="2505184"/>
            <a:ext cx="6200566" cy="13969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DA3883-F213-8A6B-EDAA-9243D78A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1" y="4044668"/>
            <a:ext cx="3534878" cy="356928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9CF58C8-5D14-8CBD-ECB0-45319C0FD89A}"/>
              </a:ext>
            </a:extLst>
          </p:cNvPr>
          <p:cNvSpPr/>
          <p:nvPr/>
        </p:nvSpPr>
        <p:spPr>
          <a:xfrm>
            <a:off x="4084765" y="4163062"/>
            <a:ext cx="487235" cy="120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A3AB751-0539-8588-ED4B-204D9D651D1A}"/>
              </a:ext>
            </a:extLst>
          </p:cNvPr>
          <p:cNvSpPr txBox="1"/>
          <p:nvPr/>
        </p:nvSpPr>
        <p:spPr>
          <a:xfrm>
            <a:off x="4785581" y="3926487"/>
            <a:ext cx="220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Wird auf beiden Seiten berechnet.</a:t>
            </a:r>
          </a:p>
        </p:txBody>
      </p:sp>
    </p:spTree>
    <p:extLst>
      <p:ext uri="{BB962C8B-B14F-4D97-AF65-F5344CB8AC3E}">
        <p14:creationId xmlns:p14="http://schemas.microsoft.com/office/powerpoint/2010/main" val="221053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929F8-1B60-AC5B-7CD0-CF83A9FB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78" y="1686197"/>
            <a:ext cx="6335607" cy="23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929F8-1B60-AC5B-7CD0-CF83A9FB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78" y="1686197"/>
            <a:ext cx="6335607" cy="235847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996C8FA-1AE4-BD82-1A42-F7A37D167320}"/>
              </a:ext>
            </a:extLst>
          </p:cNvPr>
          <p:cNvSpPr txBox="1"/>
          <p:nvPr/>
        </p:nvSpPr>
        <p:spPr>
          <a:xfrm>
            <a:off x="1491078" y="3927890"/>
            <a:ext cx="34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und SM-S wieder vorhanden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09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929F8-1B60-AC5B-7CD0-CF83A9FB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78" y="1686197"/>
            <a:ext cx="6335607" cy="235847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996C8FA-1AE4-BD82-1A42-F7A37D167320}"/>
              </a:ext>
            </a:extLst>
          </p:cNvPr>
          <p:cNvSpPr txBox="1"/>
          <p:nvPr/>
        </p:nvSpPr>
        <p:spPr>
          <a:xfrm>
            <a:off x="1491078" y="3927890"/>
            <a:ext cx="34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und SM-S wieder vorhanden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2EC983-3DE0-0552-B5C5-5A7DDEEB7C05}"/>
              </a:ext>
            </a:extLst>
          </p:cNvPr>
          <p:cNvSpPr txBox="1"/>
          <p:nvPr/>
        </p:nvSpPr>
        <p:spPr>
          <a:xfrm>
            <a:off x="4572000" y="3927890"/>
            <a:ext cx="364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Kryptologische</a:t>
            </a:r>
            <a:r>
              <a:rPr lang="de-DE" dirty="0"/>
              <a:t> Funktion in SM-C und SM-S berechnet</a:t>
            </a:r>
          </a:p>
        </p:txBody>
      </p:sp>
    </p:spTree>
    <p:extLst>
      <p:ext uri="{BB962C8B-B14F-4D97-AF65-F5344CB8AC3E}">
        <p14:creationId xmlns:p14="http://schemas.microsoft.com/office/powerpoint/2010/main" val="359397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96C8FA-1AE4-BD82-1A42-F7A37D167320}"/>
              </a:ext>
            </a:extLst>
          </p:cNvPr>
          <p:cNvSpPr txBox="1"/>
          <p:nvPr/>
        </p:nvSpPr>
        <p:spPr>
          <a:xfrm>
            <a:off x="1491078" y="3927890"/>
            <a:ext cx="34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und SM-S wieder vorhanden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2EC983-3DE0-0552-B5C5-5A7DDEEB7C05}"/>
              </a:ext>
            </a:extLst>
          </p:cNvPr>
          <p:cNvSpPr txBox="1"/>
          <p:nvPr/>
        </p:nvSpPr>
        <p:spPr>
          <a:xfrm>
            <a:off x="4572000" y="3927890"/>
            <a:ext cx="364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Kryptologische</a:t>
            </a:r>
            <a:r>
              <a:rPr lang="de-DE" dirty="0"/>
              <a:t> Funktion in SM-C und SM-S berechnet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40CE88-08D6-E98B-1D53-8454BE24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0" y="2020777"/>
            <a:ext cx="5100041" cy="14337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01D91F7-A1C0-73FE-46E1-4ACBB859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3" y="2541631"/>
            <a:ext cx="3134524" cy="5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DE7002-FA70-86F6-6CA3-B35617F2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57" y="1750625"/>
            <a:ext cx="6376286" cy="28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8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18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Challenge-Response Verfahren</a:t>
            </a:r>
          </a:p>
          <a:p>
            <a:endParaRPr lang="de-DE" dirty="0"/>
          </a:p>
          <a:p>
            <a:pPr algn="l"/>
            <a:r>
              <a:rPr lang="de-DE" sz="1800" b="0" i="0" u="none" strike="noStrike" baseline="0" dirty="0">
                <a:latin typeface="ArialMT"/>
              </a:rPr>
              <a:t>Durchführung einer spontanen kryptographischen Operation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F8516B-E9B2-DF1E-40EC-8AFEA5C6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32" y="1774889"/>
            <a:ext cx="5439679" cy="30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1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19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DF2AF4-6748-4F87-DDA9-CA4A1B3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56" y="2004069"/>
            <a:ext cx="2146812" cy="16725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9C01C27-BDF4-F2DF-13D9-EF20FB161ED3}"/>
              </a:ext>
            </a:extLst>
          </p:cNvPr>
          <p:cNvSpPr txBox="1"/>
          <p:nvPr/>
        </p:nvSpPr>
        <p:spPr>
          <a:xfrm>
            <a:off x="852361" y="1490181"/>
            <a:ext cx="4124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u="none" strike="noStrike" baseline="0" dirty="0">
                <a:latin typeface="ArialMT"/>
              </a:rPr>
              <a:t>Es werden physiologische oder verhaltenstypische, also</a:t>
            </a:r>
          </a:p>
          <a:p>
            <a:pPr algn="l"/>
            <a:r>
              <a:rPr lang="de-DE" sz="1800" b="0" i="0" u="none" strike="noStrike" baseline="0" dirty="0">
                <a:latin typeface="ArialMT"/>
              </a:rPr>
              <a:t>personengebundene Charakteristika verwendet.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60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Replay Attacke wird ausgeschlossen</a:t>
            </a:r>
          </a:p>
        </p:txBody>
      </p:sp>
    </p:spTree>
    <p:extLst>
      <p:ext uri="{BB962C8B-B14F-4D97-AF65-F5344CB8AC3E}">
        <p14:creationId xmlns:p14="http://schemas.microsoft.com/office/powerpoint/2010/main" val="248430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20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DF2AF4-6748-4F87-DDA9-CA4A1B3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56" y="2004069"/>
            <a:ext cx="2146812" cy="16725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9C01C27-BDF4-F2DF-13D9-EF20FB161ED3}"/>
              </a:ext>
            </a:extLst>
          </p:cNvPr>
          <p:cNvSpPr txBox="1"/>
          <p:nvPr/>
        </p:nvSpPr>
        <p:spPr>
          <a:xfrm>
            <a:off x="852361" y="1478159"/>
            <a:ext cx="4124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i="0" u="none" strike="noStrike" baseline="0" dirty="0">
                <a:latin typeface="ArialMT"/>
              </a:rPr>
              <a:t>Es werden physiologische oder verhaltenstypische, also</a:t>
            </a:r>
          </a:p>
          <a:p>
            <a:pPr algn="l"/>
            <a:r>
              <a:rPr lang="de-DE" sz="1800" b="0" i="0" u="none" strike="noStrike" baseline="0" dirty="0">
                <a:latin typeface="ArialMT"/>
              </a:rPr>
              <a:t>personengebundene Charakteristika verwendet.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31D801-E0F0-2E24-02F1-FC6EC840C344}"/>
              </a:ext>
            </a:extLst>
          </p:cNvPr>
          <p:cNvSpPr txBox="1"/>
          <p:nvPr/>
        </p:nvSpPr>
        <p:spPr>
          <a:xfrm>
            <a:off x="852361" y="277287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b="0" i="0" u="none" strike="noStrike" baseline="0" dirty="0">
                <a:latin typeface="ArialMT"/>
              </a:rPr>
              <a:t>Biometrische Merkmale können nicht unmittelbar gestohlen und</a:t>
            </a:r>
          </a:p>
          <a:p>
            <a:pPr algn="l"/>
            <a:r>
              <a:rPr lang="de-DE" sz="1800" b="0" i="0" u="none" strike="noStrike" baseline="0" dirty="0">
                <a:latin typeface="ArialMT"/>
              </a:rPr>
              <a:t>im Allgemeinen nur schwer kopiert werden.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23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21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DF2AF4-6748-4F87-DDA9-CA4A1B3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56" y="2004069"/>
            <a:ext cx="2146812" cy="16725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F41AA53-6D9B-9E92-D921-0B1018B8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66" y="1282113"/>
            <a:ext cx="7114966" cy="314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1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22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DF2AF4-6748-4F87-DDA9-CA4A1B3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56" y="2004069"/>
            <a:ext cx="2146812" cy="16725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17F29-381E-D57E-D165-31B81E76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7" y="1340996"/>
            <a:ext cx="5412389" cy="10750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001392C-B071-C8AA-3678-D4C6AC89E010}"/>
              </a:ext>
            </a:extLst>
          </p:cNvPr>
          <p:cNvSpPr txBox="1"/>
          <p:nvPr/>
        </p:nvSpPr>
        <p:spPr>
          <a:xfrm>
            <a:off x="724178" y="22637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Erkennung einer nichtberechtigten Person als berechtigt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731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23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DF2AF4-6748-4F87-DDA9-CA4A1B34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56" y="2004069"/>
            <a:ext cx="2146812" cy="167251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17F29-381E-D57E-D165-31B81E76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7" y="1340996"/>
            <a:ext cx="5412389" cy="10750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001392C-B071-C8AA-3678-D4C6AC89E010}"/>
              </a:ext>
            </a:extLst>
          </p:cNvPr>
          <p:cNvSpPr txBox="1"/>
          <p:nvPr/>
        </p:nvSpPr>
        <p:spPr>
          <a:xfrm>
            <a:off x="724178" y="22637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Erkennung einer nichtberechtigten Person als berechtigt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ABEC6DA-F39B-7C96-D4B8-1FA20F4CB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16" y="3006061"/>
            <a:ext cx="5232330" cy="9082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E95F1A0-4614-D955-9203-186B42B76FC2}"/>
              </a:ext>
            </a:extLst>
          </p:cNvPr>
          <p:cNvSpPr txBox="1"/>
          <p:nvPr/>
        </p:nvSpPr>
        <p:spPr>
          <a:xfrm>
            <a:off x="784248" y="36871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Unberechtigte Abweisung berechtigter Personen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8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17F29-381E-D57E-D165-31B81E76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7" y="1340996"/>
            <a:ext cx="5412389" cy="10750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001392C-B071-C8AA-3678-D4C6AC89E010}"/>
              </a:ext>
            </a:extLst>
          </p:cNvPr>
          <p:cNvSpPr txBox="1"/>
          <p:nvPr/>
        </p:nvSpPr>
        <p:spPr>
          <a:xfrm>
            <a:off x="724178" y="22637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Erkennung einer nichtberechtigten Person als berechtigt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ABEC6DA-F39B-7C96-D4B8-1FA20F4C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6" y="3006061"/>
            <a:ext cx="5232330" cy="9082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E95F1A0-4614-D955-9203-186B42B76FC2}"/>
              </a:ext>
            </a:extLst>
          </p:cNvPr>
          <p:cNvSpPr txBox="1"/>
          <p:nvPr/>
        </p:nvSpPr>
        <p:spPr>
          <a:xfrm>
            <a:off x="784248" y="36871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Unberechtigte Abweisung berechtigter Personen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3F4620-D340-7DBD-803A-EAC48A93AB05}"/>
              </a:ext>
            </a:extLst>
          </p:cNvPr>
          <p:cNvSpPr txBox="1"/>
          <p:nvPr/>
        </p:nvSpPr>
        <p:spPr>
          <a:xfrm>
            <a:off x="5860169" y="1218937"/>
            <a:ext cx="255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/>
              <a:t>Gewisser Spielraum muss erlaubt sein.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7DC162F-19C8-EEDB-1561-737AC23634D0}"/>
              </a:ext>
            </a:extLst>
          </p:cNvPr>
          <p:cNvSpPr/>
          <p:nvPr/>
        </p:nvSpPr>
        <p:spPr>
          <a:xfrm rot="5400000">
            <a:off x="6595338" y="2177939"/>
            <a:ext cx="734189" cy="1715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A79D8D-9457-1A95-5E2C-BA60B06F333A}"/>
              </a:ext>
            </a:extLst>
          </p:cNvPr>
          <p:cNvSpPr txBox="1"/>
          <p:nvPr/>
        </p:nvSpPr>
        <p:spPr>
          <a:xfrm>
            <a:off x="6027030" y="2763223"/>
            <a:ext cx="2556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 gibt immer eine Wahrscheinlichkeit der Falsch oder Nichtakzeptanz</a:t>
            </a:r>
          </a:p>
        </p:txBody>
      </p:sp>
    </p:spTree>
    <p:extLst>
      <p:ext uri="{BB962C8B-B14F-4D97-AF65-F5344CB8AC3E}">
        <p14:creationId xmlns:p14="http://schemas.microsoft.com/office/powerpoint/2010/main" val="195448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17F29-381E-D57E-D165-31B81E76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7" y="1340996"/>
            <a:ext cx="5412389" cy="10750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001392C-B071-C8AA-3678-D4C6AC89E010}"/>
              </a:ext>
            </a:extLst>
          </p:cNvPr>
          <p:cNvSpPr txBox="1"/>
          <p:nvPr/>
        </p:nvSpPr>
        <p:spPr>
          <a:xfrm>
            <a:off x="724178" y="22637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Erkennung einer nichtberechtigten Person als berechtigt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ABEC6DA-F39B-7C96-D4B8-1FA20F4C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6" y="3006061"/>
            <a:ext cx="5232330" cy="9082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E95F1A0-4614-D955-9203-186B42B76FC2}"/>
              </a:ext>
            </a:extLst>
          </p:cNvPr>
          <p:cNvSpPr txBox="1"/>
          <p:nvPr/>
        </p:nvSpPr>
        <p:spPr>
          <a:xfrm>
            <a:off x="784248" y="36871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0" i="0" u="none" strike="noStrike" baseline="0" dirty="0">
                <a:latin typeface="ArialMT"/>
              </a:rPr>
              <a:t>Unberechtigte Abweisung berechtigter Personen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3F4620-D340-7DBD-803A-EAC48A93AB05}"/>
              </a:ext>
            </a:extLst>
          </p:cNvPr>
          <p:cNvSpPr txBox="1"/>
          <p:nvPr/>
        </p:nvSpPr>
        <p:spPr>
          <a:xfrm>
            <a:off x="5860169" y="1218937"/>
            <a:ext cx="255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/>
              <a:t>Gewisser Spielraum muss erlaubt sein.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7DC162F-19C8-EEDB-1561-737AC23634D0}"/>
              </a:ext>
            </a:extLst>
          </p:cNvPr>
          <p:cNvSpPr/>
          <p:nvPr/>
        </p:nvSpPr>
        <p:spPr>
          <a:xfrm rot="5400000">
            <a:off x="6595338" y="2177939"/>
            <a:ext cx="734189" cy="1715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A79D8D-9457-1A95-5E2C-BA60B06F333A}"/>
              </a:ext>
            </a:extLst>
          </p:cNvPr>
          <p:cNvSpPr txBox="1"/>
          <p:nvPr/>
        </p:nvSpPr>
        <p:spPr>
          <a:xfrm>
            <a:off x="6027030" y="2763223"/>
            <a:ext cx="2556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latin typeface="ArialMT"/>
              </a:rPr>
              <a:t>K</a:t>
            </a:r>
            <a:r>
              <a:rPr lang="de-DE" sz="1800" b="0" i="0" u="none" strike="noStrike" baseline="0" dirty="0">
                <a:latin typeface="ArialMT"/>
              </a:rPr>
              <a:t>ryptographischer Schlüssel kann nicht</a:t>
            </a:r>
          </a:p>
          <a:p>
            <a:pPr algn="l"/>
            <a:r>
              <a:rPr lang="de-DE" sz="1800" b="0" i="0" u="none" strike="noStrike" baseline="0" dirty="0">
                <a:latin typeface="ArialMT"/>
              </a:rPr>
              <a:t>abgeleitet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5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78644B-15AB-89A4-1A8F-0A810E6D4FC0}"/>
              </a:ext>
            </a:extLst>
          </p:cNvPr>
          <p:cNvSpPr txBox="1"/>
          <p:nvPr/>
        </p:nvSpPr>
        <p:spPr>
          <a:xfrm>
            <a:off x="1455032" y="2002378"/>
            <a:ext cx="656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Je höher der Sicherheitsbereich ist, umso mehr fälschliche Abweisungen sollten toleriert werden.</a:t>
            </a:r>
          </a:p>
        </p:txBody>
      </p:sp>
    </p:spTree>
    <p:extLst>
      <p:ext uri="{BB962C8B-B14F-4D97-AF65-F5344CB8AC3E}">
        <p14:creationId xmlns:p14="http://schemas.microsoft.com/office/powerpoint/2010/main" val="379049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2F7E3F-6B67-8862-E8EC-2F6885CC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8" y="1836609"/>
            <a:ext cx="4365255" cy="31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28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2F7E3F-6B67-8862-E8EC-2F6885CC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8" y="1836609"/>
            <a:ext cx="4365255" cy="3126228"/>
          </a:xfrm>
          <a:prstGeom prst="rect">
            <a:avLst/>
          </a:prstGeom>
        </p:spPr>
      </p:pic>
      <p:pic>
        <p:nvPicPr>
          <p:cNvPr id="2050" name="Picture 2" descr="Kino: &quot;Illuminati&quot; – Guter Thriller, schlimme Recherche - WELT">
            <a:extLst>
              <a:ext uri="{FF2B5EF4-FFF2-40B4-BE49-F238E27FC236}">
                <a16:creationId xmlns:a16="http://schemas.microsoft.com/office/drawing/2014/main" id="{ADD958C0-339B-C4E9-9655-C2BD6E2B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" y="2163972"/>
            <a:ext cx="2093491" cy="204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0065BD94-F53E-721D-0C02-8B8177AEE800}"/>
              </a:ext>
            </a:extLst>
          </p:cNvPr>
          <p:cNvSpPr/>
          <p:nvPr/>
        </p:nvSpPr>
        <p:spPr>
          <a:xfrm>
            <a:off x="6287334" y="2018929"/>
            <a:ext cx="794259" cy="79425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4171F65-2853-8AB9-74B5-7FAF549AD3E9}"/>
              </a:ext>
            </a:extLst>
          </p:cNvPr>
          <p:cNvSpPr/>
          <p:nvPr/>
        </p:nvSpPr>
        <p:spPr>
          <a:xfrm>
            <a:off x="2922298" y="2018090"/>
            <a:ext cx="794259" cy="79425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Fragezeichen">
            <a:extLst>
              <a:ext uri="{FF2B5EF4-FFF2-40B4-BE49-F238E27FC236}">
                <a16:creationId xmlns:a16="http://schemas.microsoft.com/office/drawing/2014/main" id="{A2E1099E-7507-3F7F-9BB3-539A30FC4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8366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29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2F7E3F-6B67-8862-E8EC-2F6885CC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8" y="1836609"/>
            <a:ext cx="4365255" cy="3126228"/>
          </a:xfrm>
          <a:prstGeom prst="rect">
            <a:avLst/>
          </a:prstGeom>
        </p:spPr>
      </p:pic>
      <p:pic>
        <p:nvPicPr>
          <p:cNvPr id="2050" name="Picture 2" descr="Kino: &quot;Illuminati&quot; – Guter Thriller, schlimme Recherche - WELT">
            <a:extLst>
              <a:ext uri="{FF2B5EF4-FFF2-40B4-BE49-F238E27FC236}">
                <a16:creationId xmlns:a16="http://schemas.microsoft.com/office/drawing/2014/main" id="{ADD958C0-339B-C4E9-9655-C2BD6E2B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" y="2163972"/>
            <a:ext cx="2093491" cy="204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Häkchen">
            <a:extLst>
              <a:ext uri="{FF2B5EF4-FFF2-40B4-BE49-F238E27FC236}">
                <a16:creationId xmlns:a16="http://schemas.microsoft.com/office/drawing/2014/main" id="{13721C15-4557-6F10-A819-B7868E084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4102" y="18366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Replay Attacke wird ausgeschlossen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08C485-5D92-0958-CFA9-AA360F065972}"/>
              </a:ext>
            </a:extLst>
          </p:cNvPr>
          <p:cNvSpPr txBox="1"/>
          <p:nvPr/>
        </p:nvSpPr>
        <p:spPr>
          <a:xfrm>
            <a:off x="987819" y="2202569"/>
            <a:ext cx="736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in </a:t>
            </a:r>
            <a:r>
              <a:rPr lang="de-DE" dirty="0" err="1"/>
              <a:t>the</a:t>
            </a:r>
            <a:r>
              <a:rPr lang="de-DE" dirty="0"/>
              <a:t> Middle – ist immer noch möglich!</a:t>
            </a:r>
          </a:p>
        </p:txBody>
      </p:sp>
    </p:spTree>
    <p:extLst>
      <p:ext uri="{BB962C8B-B14F-4D97-AF65-F5344CB8AC3E}">
        <p14:creationId xmlns:p14="http://schemas.microsoft.com/office/powerpoint/2010/main" val="335211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30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2F7E3F-6B67-8862-E8EC-2F6885CC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8" y="1836609"/>
            <a:ext cx="4365255" cy="3126228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1B9A41B0-8262-CACB-B153-E6A1F3D50FD6}"/>
              </a:ext>
            </a:extLst>
          </p:cNvPr>
          <p:cNvSpPr/>
          <p:nvPr/>
        </p:nvSpPr>
        <p:spPr>
          <a:xfrm>
            <a:off x="6287334" y="2018929"/>
            <a:ext cx="794259" cy="79425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C0BE47-EC38-AA49-0AB7-75C426FA6F51}"/>
              </a:ext>
            </a:extLst>
          </p:cNvPr>
          <p:cNvSpPr/>
          <p:nvPr/>
        </p:nvSpPr>
        <p:spPr>
          <a:xfrm>
            <a:off x="2922298" y="2018090"/>
            <a:ext cx="794259" cy="79425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Fragezeichen">
            <a:extLst>
              <a:ext uri="{FF2B5EF4-FFF2-40B4-BE49-F238E27FC236}">
                <a16:creationId xmlns:a16="http://schemas.microsoft.com/office/drawing/2014/main" id="{751508E2-7F88-1AFC-C7A7-E8DF2E94B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1836609"/>
            <a:ext cx="914400" cy="914400"/>
          </a:xfrm>
          <a:prstGeom prst="rect">
            <a:avLst/>
          </a:prstGeom>
        </p:spPr>
      </p:pic>
      <p:pic>
        <p:nvPicPr>
          <p:cNvPr id="9218" name="Picture 2" descr="Gartenhaus Rom 200 x 200 cm">
            <a:extLst>
              <a:ext uri="{FF2B5EF4-FFF2-40B4-BE49-F238E27FC236}">
                <a16:creationId xmlns:a16="http://schemas.microsoft.com/office/drawing/2014/main" id="{D921E376-19BC-148B-377B-513992D7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4" y="2353869"/>
            <a:ext cx="2309341" cy="18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31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478142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2F7E3F-6B67-8862-E8EC-2F6885CC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38" y="1836609"/>
            <a:ext cx="4365255" cy="3126228"/>
          </a:xfrm>
          <a:prstGeom prst="rect">
            <a:avLst/>
          </a:prstGeom>
        </p:spPr>
      </p:pic>
      <p:pic>
        <p:nvPicPr>
          <p:cNvPr id="2050" name="Picture 2" descr="Kino: &quot;Illuminati&quot; – Guter Thriller, schlimme Recherche - WELT">
            <a:extLst>
              <a:ext uri="{FF2B5EF4-FFF2-40B4-BE49-F238E27FC236}">
                <a16:creationId xmlns:a16="http://schemas.microsoft.com/office/drawing/2014/main" id="{ADD958C0-339B-C4E9-9655-C2BD6E2B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6" y="2163972"/>
            <a:ext cx="2093491" cy="204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Häkchen">
            <a:extLst>
              <a:ext uri="{FF2B5EF4-FFF2-40B4-BE49-F238E27FC236}">
                <a16:creationId xmlns:a16="http://schemas.microsoft.com/office/drawing/2014/main" id="{13721C15-4557-6F10-A819-B7868E084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3737" y="18366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2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32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BBDE1A-AEEB-9D72-47D6-25EDB925E473}"/>
              </a:ext>
            </a:extLst>
          </p:cNvPr>
          <p:cNvSpPr txBox="1"/>
          <p:nvPr/>
        </p:nvSpPr>
        <p:spPr>
          <a:xfrm>
            <a:off x="449542" y="1173096"/>
            <a:ext cx="4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Einführung der </a:t>
            </a:r>
            <a:r>
              <a:rPr lang="de-DE" b="1" dirty="0" err="1"/>
              <a:t>Equal</a:t>
            </a:r>
            <a:r>
              <a:rPr lang="de-DE" b="1" dirty="0"/>
              <a:t> Error Rate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967B119-1B9B-5584-01AB-FE9611C1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54" y="1562221"/>
            <a:ext cx="6093775" cy="3068690"/>
          </a:xfrm>
          <a:prstGeom prst="rect">
            <a:avLst/>
          </a:prstGeom>
        </p:spPr>
      </p:pic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D5A3DBE-0EF4-F354-A969-BB56536D3344}"/>
              </a:ext>
            </a:extLst>
          </p:cNvPr>
          <p:cNvSpPr txBox="1"/>
          <p:nvPr/>
        </p:nvSpPr>
        <p:spPr>
          <a:xfrm>
            <a:off x="202778" y="1912221"/>
            <a:ext cx="129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Beste Lösung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F1369C5-1169-4144-FFE6-2B4E5879C816}"/>
              </a:ext>
            </a:extLst>
          </p:cNvPr>
          <p:cNvSpPr/>
          <p:nvPr/>
        </p:nvSpPr>
        <p:spPr>
          <a:xfrm>
            <a:off x="1341565" y="2031468"/>
            <a:ext cx="160378" cy="784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C54CE25-55FD-1EB9-093B-707F20D62024}"/>
              </a:ext>
            </a:extLst>
          </p:cNvPr>
          <p:cNvSpPr txBox="1"/>
          <p:nvPr/>
        </p:nvSpPr>
        <p:spPr>
          <a:xfrm>
            <a:off x="228860" y="3144679"/>
            <a:ext cx="129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Schlechteste Lösung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E76F4D45-4C5A-8E36-120C-27A3D0C7B6A5}"/>
              </a:ext>
            </a:extLst>
          </p:cNvPr>
          <p:cNvSpPr/>
          <p:nvPr/>
        </p:nvSpPr>
        <p:spPr>
          <a:xfrm>
            <a:off x="1333779" y="3325202"/>
            <a:ext cx="160378" cy="784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71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33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3163B34-884F-D3E0-5F7E-B7A07CD0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1448774"/>
            <a:ext cx="3598717" cy="34436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333723" y="1847474"/>
            <a:ext cx="23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 gleicht auf </a:t>
            </a:r>
          </a:p>
          <a:p>
            <a:r>
              <a:rPr lang="de-DE" dirty="0"/>
              <a:t>verschiedene </a:t>
            </a:r>
          </a:p>
          <a:p>
            <a:r>
              <a:rPr lang="de-DE" dirty="0"/>
              <a:t>Datenbanken zu</a:t>
            </a:r>
          </a:p>
        </p:txBody>
      </p:sp>
    </p:spTree>
    <p:extLst>
      <p:ext uri="{BB962C8B-B14F-4D97-AF65-F5344CB8AC3E}">
        <p14:creationId xmlns:p14="http://schemas.microsoft.com/office/powerpoint/2010/main" val="2717237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3163B34-884F-D3E0-5F7E-B7A07CD0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1448774"/>
            <a:ext cx="3598717" cy="34436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333723" y="1847474"/>
            <a:ext cx="23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 gleicht auf </a:t>
            </a:r>
          </a:p>
          <a:p>
            <a:r>
              <a:rPr lang="de-DE" dirty="0"/>
              <a:t>verschiedene </a:t>
            </a:r>
          </a:p>
          <a:p>
            <a:r>
              <a:rPr lang="de-DE" dirty="0"/>
              <a:t>Datenbanken zu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CAD031A0-3E82-16D1-B22A-4DD4FDA14B08}"/>
              </a:ext>
            </a:extLst>
          </p:cNvPr>
          <p:cNvSpPr/>
          <p:nvPr/>
        </p:nvSpPr>
        <p:spPr>
          <a:xfrm>
            <a:off x="2231476" y="3098573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B945B8-7D53-478A-A678-A240FDB07DCD}"/>
              </a:ext>
            </a:extLst>
          </p:cNvPr>
          <p:cNvSpPr txBox="1"/>
          <p:nvPr/>
        </p:nvSpPr>
        <p:spPr>
          <a:xfrm>
            <a:off x="486547" y="3026898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Mitarbeiter wird eingepflegt</a:t>
            </a:r>
          </a:p>
        </p:txBody>
      </p:sp>
    </p:spTree>
    <p:extLst>
      <p:ext uri="{BB962C8B-B14F-4D97-AF65-F5344CB8AC3E}">
        <p14:creationId xmlns:p14="http://schemas.microsoft.com/office/powerpoint/2010/main" val="2293339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3163B34-884F-D3E0-5F7E-B7A07CD0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1448774"/>
            <a:ext cx="3598717" cy="34436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333723" y="1847474"/>
            <a:ext cx="23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 gleicht auf </a:t>
            </a:r>
          </a:p>
          <a:p>
            <a:r>
              <a:rPr lang="de-DE" dirty="0"/>
              <a:t>verschiedene </a:t>
            </a:r>
          </a:p>
          <a:p>
            <a:r>
              <a:rPr lang="de-DE" dirty="0"/>
              <a:t>Datenbanken zu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CAD031A0-3E82-16D1-B22A-4DD4FDA14B08}"/>
              </a:ext>
            </a:extLst>
          </p:cNvPr>
          <p:cNvSpPr/>
          <p:nvPr/>
        </p:nvSpPr>
        <p:spPr>
          <a:xfrm>
            <a:off x="2231476" y="3098573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B945B8-7D53-478A-A678-A240FDB07DCD}"/>
              </a:ext>
            </a:extLst>
          </p:cNvPr>
          <p:cNvSpPr txBox="1"/>
          <p:nvPr/>
        </p:nvSpPr>
        <p:spPr>
          <a:xfrm>
            <a:off x="486547" y="3026898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Mitarbeiter wird eingepflegt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7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3163B34-884F-D3E0-5F7E-B7A07CD0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1448774"/>
            <a:ext cx="3598717" cy="34436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333723" y="1847474"/>
            <a:ext cx="23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 gleicht auf </a:t>
            </a:r>
          </a:p>
          <a:p>
            <a:r>
              <a:rPr lang="de-DE" dirty="0"/>
              <a:t>verschiedene </a:t>
            </a:r>
          </a:p>
          <a:p>
            <a:r>
              <a:rPr lang="de-DE" dirty="0"/>
              <a:t>Datenbanken zu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CAD031A0-3E82-16D1-B22A-4DD4FDA14B08}"/>
              </a:ext>
            </a:extLst>
          </p:cNvPr>
          <p:cNvSpPr/>
          <p:nvPr/>
        </p:nvSpPr>
        <p:spPr>
          <a:xfrm>
            <a:off x="2231476" y="3098573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B945B8-7D53-478A-A678-A240FDB07DCD}"/>
              </a:ext>
            </a:extLst>
          </p:cNvPr>
          <p:cNvSpPr txBox="1"/>
          <p:nvPr/>
        </p:nvSpPr>
        <p:spPr>
          <a:xfrm>
            <a:off x="486547" y="3026898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Mitarbeiter wird eingepflegt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6D474B-6BD6-477E-83C9-D10193DD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25" y="1308319"/>
            <a:ext cx="2543131" cy="18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3163B34-884F-D3E0-5F7E-B7A07CD0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1448774"/>
            <a:ext cx="3598717" cy="34436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333723" y="1847474"/>
            <a:ext cx="239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 gleicht auf </a:t>
            </a:r>
          </a:p>
          <a:p>
            <a:r>
              <a:rPr lang="de-DE" dirty="0"/>
              <a:t>verschiedene </a:t>
            </a:r>
          </a:p>
          <a:p>
            <a:r>
              <a:rPr lang="de-DE" dirty="0"/>
              <a:t>Datenbanken zu</a:t>
            </a:r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CAD031A0-3E82-16D1-B22A-4DD4FDA14B08}"/>
              </a:ext>
            </a:extLst>
          </p:cNvPr>
          <p:cNvSpPr/>
          <p:nvPr/>
        </p:nvSpPr>
        <p:spPr>
          <a:xfrm>
            <a:off x="2231476" y="3098573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B945B8-7D53-478A-A678-A240FDB07DCD}"/>
              </a:ext>
            </a:extLst>
          </p:cNvPr>
          <p:cNvSpPr txBox="1"/>
          <p:nvPr/>
        </p:nvSpPr>
        <p:spPr>
          <a:xfrm>
            <a:off x="486547" y="3026898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Mitarbeiter wird eingepflegt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6D474B-6BD6-477E-83C9-D10193DD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25" y="1308319"/>
            <a:ext cx="2543131" cy="182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8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38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594027" y="1878711"/>
            <a:ext cx="23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de-DE" dirty="0" err="1"/>
              <a:t>martcard</a:t>
            </a:r>
            <a:r>
              <a:rPr lang="de-DE" dirty="0"/>
              <a:t> als </a:t>
            </a:r>
          </a:p>
          <a:p>
            <a:r>
              <a:rPr lang="de-DE" dirty="0"/>
              <a:t>Medium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6D474B-6BD6-477E-83C9-D10193DD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5" y="1308319"/>
            <a:ext cx="2543131" cy="18212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E641F8-E932-6086-2FD3-E9521FFAB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22" y="1456213"/>
            <a:ext cx="3542252" cy="3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39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594027" y="1878711"/>
            <a:ext cx="19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Wo packen Angreifer hier an?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6D474B-6BD6-477E-83C9-D10193DD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5" y="1308319"/>
            <a:ext cx="2543131" cy="18212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E641F8-E932-6086-2FD3-E9521FFAB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22" y="1456213"/>
            <a:ext cx="3542252" cy="3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1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Replay Attacke wird ausgeschlossen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08C485-5D92-0958-CFA9-AA360F065972}"/>
              </a:ext>
            </a:extLst>
          </p:cNvPr>
          <p:cNvSpPr txBox="1"/>
          <p:nvPr/>
        </p:nvSpPr>
        <p:spPr>
          <a:xfrm>
            <a:off x="987819" y="2202569"/>
            <a:ext cx="7361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 in </a:t>
            </a:r>
            <a:r>
              <a:rPr lang="de-DE" dirty="0" err="1"/>
              <a:t>the</a:t>
            </a:r>
            <a:r>
              <a:rPr lang="de-DE" dirty="0"/>
              <a:t> Middle – ist immer noch möglich!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Aufwand ist jedoch sehr hoch</a:t>
            </a:r>
          </a:p>
        </p:txBody>
      </p:sp>
    </p:spTree>
    <p:extLst>
      <p:ext uri="{BB962C8B-B14F-4D97-AF65-F5344CB8AC3E}">
        <p14:creationId xmlns:p14="http://schemas.microsoft.com/office/powerpoint/2010/main" val="416216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40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266" name="Picture 2" descr="wreg.com/wp-content/uploads/sites/18/2012/03/mo...">
            <a:extLst>
              <a:ext uri="{FF2B5EF4-FFF2-40B4-BE49-F238E27FC236}">
                <a16:creationId xmlns:a16="http://schemas.microsoft.com/office/drawing/2014/main" id="{6964E020-AD1A-E6B6-BC8F-8862F4B1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3712" y="3611112"/>
            <a:ext cx="1077028" cy="6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594027" y="1878711"/>
            <a:ext cx="19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Wo packen Angreifer hier an?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87A761-7985-CE96-1399-CCC89FC17533}"/>
              </a:ext>
            </a:extLst>
          </p:cNvPr>
          <p:cNvSpPr txBox="1"/>
          <p:nvPr/>
        </p:nvSpPr>
        <p:spPr>
          <a:xfrm>
            <a:off x="6607415" y="3732637"/>
            <a:ext cx="18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Reicht der Score aus?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BFFB72B-A06C-C610-B1A5-6A013A05882B}"/>
              </a:ext>
            </a:extLst>
          </p:cNvPr>
          <p:cNvSpPr/>
          <p:nvPr/>
        </p:nvSpPr>
        <p:spPr>
          <a:xfrm rot="10800000">
            <a:off x="6218804" y="3949891"/>
            <a:ext cx="367095" cy="211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26D474B-6BD6-477E-83C9-D10193DD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5" y="1308319"/>
            <a:ext cx="2543131" cy="182129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E641F8-E932-6086-2FD3-E9521FFAB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22" y="1456213"/>
            <a:ext cx="3542252" cy="343616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F09A1D-4F9F-5406-21EC-7FFBF3245DF6}"/>
              </a:ext>
            </a:extLst>
          </p:cNvPr>
          <p:cNvSpPr/>
          <p:nvPr/>
        </p:nvSpPr>
        <p:spPr>
          <a:xfrm>
            <a:off x="3322974" y="3297180"/>
            <a:ext cx="967795" cy="65271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E6D07D-D37F-B1CA-B10A-350B0BBB4818}"/>
              </a:ext>
            </a:extLst>
          </p:cNvPr>
          <p:cNvSpPr/>
          <p:nvPr/>
        </p:nvSpPr>
        <p:spPr>
          <a:xfrm>
            <a:off x="4504074" y="3297181"/>
            <a:ext cx="934701" cy="271520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AA235F-48DC-DBEA-8EE8-33A77C153E84}"/>
              </a:ext>
            </a:extLst>
          </p:cNvPr>
          <p:cNvSpPr txBox="1"/>
          <p:nvPr/>
        </p:nvSpPr>
        <p:spPr>
          <a:xfrm>
            <a:off x="572511" y="3297180"/>
            <a:ext cx="251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Manipulation der </a:t>
            </a:r>
            <a:br>
              <a:rPr lang="de-DE" dirty="0"/>
            </a:br>
            <a:r>
              <a:rPr lang="de-DE" dirty="0"/>
              <a:t>Smartcard oder dem </a:t>
            </a:r>
          </a:p>
          <a:p>
            <a:r>
              <a:rPr lang="de-DE" dirty="0"/>
              <a:t>Vergleich</a:t>
            </a:r>
          </a:p>
        </p:txBody>
      </p:sp>
    </p:spTree>
    <p:extLst>
      <p:ext uri="{BB962C8B-B14F-4D97-AF65-F5344CB8AC3E}">
        <p14:creationId xmlns:p14="http://schemas.microsoft.com/office/powerpoint/2010/main" val="293873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41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594027" y="1878711"/>
            <a:ext cx="19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Wo packen Angreifer hier an?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9E641F8-E932-6086-2FD3-E9521FFAB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76" r="19525" b="29097"/>
          <a:stretch/>
        </p:blipFill>
        <p:spPr>
          <a:xfrm>
            <a:off x="2588122" y="3297181"/>
            <a:ext cx="2850653" cy="59536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F09A1D-4F9F-5406-21EC-7FFBF3245DF6}"/>
              </a:ext>
            </a:extLst>
          </p:cNvPr>
          <p:cNvSpPr/>
          <p:nvPr/>
        </p:nvSpPr>
        <p:spPr>
          <a:xfrm>
            <a:off x="3322974" y="3297180"/>
            <a:ext cx="967795" cy="65271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E6D07D-D37F-B1CA-B10A-350B0BBB4818}"/>
              </a:ext>
            </a:extLst>
          </p:cNvPr>
          <p:cNvSpPr/>
          <p:nvPr/>
        </p:nvSpPr>
        <p:spPr>
          <a:xfrm>
            <a:off x="4504074" y="3297181"/>
            <a:ext cx="934701" cy="271520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AA235F-48DC-DBEA-8EE8-33A77C153E84}"/>
              </a:ext>
            </a:extLst>
          </p:cNvPr>
          <p:cNvSpPr txBox="1"/>
          <p:nvPr/>
        </p:nvSpPr>
        <p:spPr>
          <a:xfrm>
            <a:off x="572511" y="3297180"/>
            <a:ext cx="251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Manipulation der </a:t>
            </a:r>
            <a:br>
              <a:rPr lang="de-DE" dirty="0"/>
            </a:br>
            <a:r>
              <a:rPr lang="de-DE" dirty="0"/>
              <a:t>Smartcard oder dem </a:t>
            </a:r>
          </a:p>
          <a:p>
            <a:r>
              <a:rPr lang="de-DE" dirty="0"/>
              <a:t>Vergleich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61D25B-70A2-017A-C330-4509BBD2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351" y="1512683"/>
            <a:ext cx="4271513" cy="1605692"/>
          </a:xfrm>
          <a:prstGeom prst="rect">
            <a:avLst/>
          </a:prstGeom>
        </p:spPr>
      </p:pic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32F77495-CFFD-4492-5B89-E8A51290DBFF}"/>
              </a:ext>
            </a:extLst>
          </p:cNvPr>
          <p:cNvCxnSpPr>
            <a:stCxn id="2" idx="0"/>
            <a:endCxn id="21" idx="1"/>
          </p:cNvCxnSpPr>
          <p:nvPr/>
        </p:nvCxnSpPr>
        <p:spPr>
          <a:xfrm rot="5400000" flipH="1" flipV="1">
            <a:off x="3459286" y="2663116"/>
            <a:ext cx="981651" cy="28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58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42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Biometrisches Verfahren – Anwendungen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76ECDD0-B4B7-80E0-6D64-945AD00471DA}"/>
              </a:ext>
            </a:extLst>
          </p:cNvPr>
          <p:cNvSpPr txBox="1"/>
          <p:nvPr/>
        </p:nvSpPr>
        <p:spPr>
          <a:xfrm>
            <a:off x="594027" y="1878711"/>
            <a:ext cx="19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Wo packen Angreifer hier an?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9E641F8-E932-6086-2FD3-E9521FFAB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76" r="19525" b="29097"/>
          <a:stretch/>
        </p:blipFill>
        <p:spPr>
          <a:xfrm>
            <a:off x="2588122" y="3297181"/>
            <a:ext cx="2850653" cy="59536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F09A1D-4F9F-5406-21EC-7FFBF3245DF6}"/>
              </a:ext>
            </a:extLst>
          </p:cNvPr>
          <p:cNvSpPr/>
          <p:nvPr/>
        </p:nvSpPr>
        <p:spPr>
          <a:xfrm>
            <a:off x="3322974" y="3297180"/>
            <a:ext cx="967795" cy="65271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E6D07D-D37F-B1CA-B10A-350B0BBB4818}"/>
              </a:ext>
            </a:extLst>
          </p:cNvPr>
          <p:cNvSpPr/>
          <p:nvPr/>
        </p:nvSpPr>
        <p:spPr>
          <a:xfrm>
            <a:off x="4504074" y="3297181"/>
            <a:ext cx="934701" cy="271520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AA235F-48DC-DBEA-8EE8-33A77C153E84}"/>
              </a:ext>
            </a:extLst>
          </p:cNvPr>
          <p:cNvSpPr txBox="1"/>
          <p:nvPr/>
        </p:nvSpPr>
        <p:spPr>
          <a:xfrm>
            <a:off x="572511" y="3297180"/>
            <a:ext cx="251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Manipulation der </a:t>
            </a:r>
            <a:br>
              <a:rPr lang="de-DE" dirty="0"/>
            </a:br>
            <a:r>
              <a:rPr lang="de-DE" dirty="0"/>
              <a:t>Smartcard oder dem </a:t>
            </a:r>
          </a:p>
          <a:p>
            <a:r>
              <a:rPr lang="de-DE" dirty="0"/>
              <a:t>Vergleich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361D25B-70A2-017A-C330-4509BBD2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351" y="1512683"/>
            <a:ext cx="4271513" cy="1605692"/>
          </a:xfrm>
          <a:prstGeom prst="rect">
            <a:avLst/>
          </a:prstGeom>
        </p:spPr>
      </p:pic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32F77495-CFFD-4492-5B89-E8A51290DBFF}"/>
              </a:ext>
            </a:extLst>
          </p:cNvPr>
          <p:cNvCxnSpPr>
            <a:stCxn id="2" idx="0"/>
            <a:endCxn id="21" idx="1"/>
          </p:cNvCxnSpPr>
          <p:nvPr/>
        </p:nvCxnSpPr>
        <p:spPr>
          <a:xfrm rot="5400000" flipH="1" flipV="1">
            <a:off x="3459286" y="2663116"/>
            <a:ext cx="981651" cy="28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D5AC891-9334-26EB-E3B0-074CCE28CB30}"/>
              </a:ext>
            </a:extLst>
          </p:cNvPr>
          <p:cNvSpPr/>
          <p:nvPr/>
        </p:nvSpPr>
        <p:spPr>
          <a:xfrm>
            <a:off x="5926775" y="2059896"/>
            <a:ext cx="734189" cy="467404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04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43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Generelle Idee:</a:t>
            </a:r>
          </a:p>
          <a:p>
            <a:endParaRPr lang="de-DE" dirty="0"/>
          </a:p>
          <a:p>
            <a:r>
              <a:rPr lang="de-DE" b="1" dirty="0"/>
              <a:t>Verwendet unterschiedliche und insbesondere unabhängige</a:t>
            </a:r>
          </a:p>
          <a:p>
            <a:r>
              <a:rPr lang="de-DE" b="1" dirty="0"/>
              <a:t>Klassen von Authentifizierungsverfahren.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C9D72E-CAB3-66E0-26FF-6452A6F4E40D}"/>
              </a:ext>
            </a:extLst>
          </p:cNvPr>
          <p:cNvSpPr txBox="1"/>
          <p:nvPr/>
        </p:nvSpPr>
        <p:spPr>
          <a:xfrm>
            <a:off x="852361" y="2275988"/>
            <a:ext cx="397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Kombination aus den Verfahren der letzten Vorlesungen.</a:t>
            </a:r>
          </a:p>
        </p:txBody>
      </p:sp>
    </p:spTree>
    <p:extLst>
      <p:ext uri="{BB962C8B-B14F-4D97-AF65-F5344CB8AC3E}">
        <p14:creationId xmlns:p14="http://schemas.microsoft.com/office/powerpoint/2010/main" val="1012558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7C65CD-1EEE-3ED6-2B92-0FF97E207324}"/>
              </a:ext>
            </a:extLst>
          </p:cNvPr>
          <p:cNvSpPr txBox="1"/>
          <p:nvPr/>
        </p:nvSpPr>
        <p:spPr>
          <a:xfrm>
            <a:off x="852361" y="820448"/>
            <a:ext cx="7564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Generelle Idee:</a:t>
            </a:r>
          </a:p>
          <a:p>
            <a:endParaRPr lang="de-DE" dirty="0"/>
          </a:p>
          <a:p>
            <a:r>
              <a:rPr lang="de-DE" b="1" dirty="0"/>
              <a:t>Verwendet unterschiedliche und insbesondere unabhängige</a:t>
            </a:r>
          </a:p>
          <a:p>
            <a:r>
              <a:rPr lang="de-DE" b="1" dirty="0"/>
              <a:t>Klassen von Authentifizierungsverfahren.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1D4823-BE40-7212-78B0-42C6A1320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45"/>
          <a:stretch/>
        </p:blipFill>
        <p:spPr>
          <a:xfrm>
            <a:off x="3564157" y="2062637"/>
            <a:ext cx="3696100" cy="17832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958708D-9C6E-45AE-2881-1FA11DA86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531"/>
          <a:stretch/>
        </p:blipFill>
        <p:spPr>
          <a:xfrm>
            <a:off x="1488482" y="2062637"/>
            <a:ext cx="1076359" cy="1783288"/>
          </a:xfrm>
          <a:prstGeom prst="rect">
            <a:avLst/>
          </a:prstGeom>
        </p:spPr>
      </p:pic>
      <p:pic>
        <p:nvPicPr>
          <p:cNvPr id="13" name="Grafik 12" descr="Taschenrechner">
            <a:extLst>
              <a:ext uri="{FF2B5EF4-FFF2-40B4-BE49-F238E27FC236}">
                <a16:creationId xmlns:a16="http://schemas.microsoft.com/office/drawing/2014/main" id="{58691A44-A30A-AA82-0EA0-D344A259D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640" y="2383075"/>
            <a:ext cx="914400" cy="9144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08B6F9-6978-BFCB-B654-CD3120CE601D}"/>
              </a:ext>
            </a:extLst>
          </p:cNvPr>
          <p:cNvSpPr txBox="1"/>
          <p:nvPr/>
        </p:nvSpPr>
        <p:spPr>
          <a:xfrm>
            <a:off x="1883743" y="3746206"/>
            <a:ext cx="544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Sicherheitsmodul SM-C muss mit PIN Eingabe aktiviert werden.</a:t>
            </a:r>
          </a:p>
        </p:txBody>
      </p:sp>
    </p:spTree>
    <p:extLst>
      <p:ext uri="{BB962C8B-B14F-4D97-AF65-F5344CB8AC3E}">
        <p14:creationId xmlns:p14="http://schemas.microsoft.com/office/powerpoint/2010/main" val="1563105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86CC694-4AE5-3531-6535-5348F7E3A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37" y="1098832"/>
            <a:ext cx="5640733" cy="28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49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565993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5455F91-7619-A87D-ECF9-DC407F8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37" y="1098832"/>
            <a:ext cx="5640733" cy="285790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BD6584-D12B-0DE7-B07A-390B81B452C1}"/>
              </a:ext>
            </a:extLst>
          </p:cNvPr>
          <p:cNvSpPr/>
          <p:nvPr/>
        </p:nvSpPr>
        <p:spPr>
          <a:xfrm>
            <a:off x="3811112" y="1408309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9235104-0CBB-2ABF-65FE-8985CD162774}"/>
              </a:ext>
            </a:extLst>
          </p:cNvPr>
          <p:cNvSpPr/>
          <p:nvPr/>
        </p:nvSpPr>
        <p:spPr>
          <a:xfrm>
            <a:off x="3811112" y="3142554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22293A-0D08-FBDD-2BC9-6C387385F8A6}"/>
              </a:ext>
            </a:extLst>
          </p:cNvPr>
          <p:cNvSpPr txBox="1"/>
          <p:nvPr/>
        </p:nvSpPr>
        <p:spPr>
          <a:xfrm>
            <a:off x="5548249" y="914166"/>
            <a:ext cx="229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Drei Verfahren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46EA56-D5EC-65A9-64A7-FAF826EA21F9}"/>
              </a:ext>
            </a:extLst>
          </p:cNvPr>
          <p:cNvSpPr txBox="1"/>
          <p:nvPr/>
        </p:nvSpPr>
        <p:spPr>
          <a:xfrm>
            <a:off x="3811112" y="3956737"/>
            <a:ext cx="229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Verfahren +  wird zu oder </a:t>
            </a:r>
          </a:p>
        </p:txBody>
      </p:sp>
    </p:spTree>
    <p:extLst>
      <p:ext uri="{BB962C8B-B14F-4D97-AF65-F5344CB8AC3E}">
        <p14:creationId xmlns:p14="http://schemas.microsoft.com/office/powerpoint/2010/main" val="172253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5455F91-7619-A87D-ECF9-DC407F8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57" y="1098832"/>
            <a:ext cx="5640733" cy="285790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BD6584-D12B-0DE7-B07A-390B81B452C1}"/>
              </a:ext>
            </a:extLst>
          </p:cNvPr>
          <p:cNvSpPr/>
          <p:nvPr/>
        </p:nvSpPr>
        <p:spPr>
          <a:xfrm>
            <a:off x="5179532" y="1408309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9235104-0CBB-2ABF-65FE-8985CD162774}"/>
              </a:ext>
            </a:extLst>
          </p:cNvPr>
          <p:cNvSpPr/>
          <p:nvPr/>
        </p:nvSpPr>
        <p:spPr>
          <a:xfrm>
            <a:off x="5179532" y="3142554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22293A-0D08-FBDD-2BC9-6C387385F8A6}"/>
              </a:ext>
            </a:extLst>
          </p:cNvPr>
          <p:cNvSpPr txBox="1"/>
          <p:nvPr/>
        </p:nvSpPr>
        <p:spPr>
          <a:xfrm>
            <a:off x="6916669" y="914166"/>
            <a:ext cx="229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Drei Verfahren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46EA56-D5EC-65A9-64A7-FAF826EA21F9}"/>
              </a:ext>
            </a:extLst>
          </p:cNvPr>
          <p:cNvSpPr txBox="1"/>
          <p:nvPr/>
        </p:nvSpPr>
        <p:spPr>
          <a:xfrm>
            <a:off x="5179532" y="3956737"/>
            <a:ext cx="229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Verfahren +  wird zu oder 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3CAC3BDA-5E96-888C-742F-4D9C3E093466}"/>
              </a:ext>
            </a:extLst>
          </p:cNvPr>
          <p:cNvSpPr/>
          <p:nvPr/>
        </p:nvSpPr>
        <p:spPr>
          <a:xfrm rot="10800000">
            <a:off x="2809945" y="1661939"/>
            <a:ext cx="476812" cy="2361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75B7A5-CAF9-1596-0EB1-5AF26B8763B9}"/>
              </a:ext>
            </a:extLst>
          </p:cNvPr>
          <p:cNvSpPr txBox="1"/>
          <p:nvPr/>
        </p:nvSpPr>
        <p:spPr>
          <a:xfrm>
            <a:off x="614050" y="1283498"/>
            <a:ext cx="219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</a:t>
            </a:r>
            <a:r>
              <a:rPr lang="de-DE" dirty="0"/>
              <a:t> treten auf. </a:t>
            </a:r>
          </a:p>
          <a:p>
            <a:endParaRPr lang="de-DE" dirty="0"/>
          </a:p>
          <a:p>
            <a:r>
              <a:rPr lang="de-DE" dirty="0"/>
              <a:t>Was machen Sie?</a:t>
            </a:r>
          </a:p>
        </p:txBody>
      </p:sp>
    </p:spTree>
    <p:extLst>
      <p:ext uri="{BB962C8B-B14F-4D97-AF65-F5344CB8AC3E}">
        <p14:creationId xmlns:p14="http://schemas.microsoft.com/office/powerpoint/2010/main" val="3483853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48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5455F91-7619-A87D-ECF9-DC407F8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57" y="1098832"/>
            <a:ext cx="5640733" cy="285790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BD6584-D12B-0DE7-B07A-390B81B452C1}"/>
              </a:ext>
            </a:extLst>
          </p:cNvPr>
          <p:cNvSpPr/>
          <p:nvPr/>
        </p:nvSpPr>
        <p:spPr>
          <a:xfrm>
            <a:off x="5179532" y="1408309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22293A-0D08-FBDD-2BC9-6C387385F8A6}"/>
              </a:ext>
            </a:extLst>
          </p:cNvPr>
          <p:cNvSpPr txBox="1"/>
          <p:nvPr/>
        </p:nvSpPr>
        <p:spPr>
          <a:xfrm>
            <a:off x="6916669" y="914166"/>
            <a:ext cx="229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Drei Verfahren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7944A29-57F8-4E41-1171-0AC15DBDD073}"/>
              </a:ext>
            </a:extLst>
          </p:cNvPr>
          <p:cNvSpPr/>
          <p:nvPr/>
        </p:nvSpPr>
        <p:spPr>
          <a:xfrm>
            <a:off x="3256673" y="2422826"/>
            <a:ext cx="5446860" cy="1641960"/>
          </a:xfrm>
          <a:custGeom>
            <a:avLst/>
            <a:gdLst>
              <a:gd name="connsiteX0" fmla="*/ 113926 w 5446860"/>
              <a:gd name="connsiteY0" fmla="*/ 747539 h 1641960"/>
              <a:gd name="connsiteX1" fmla="*/ 80553 w 5446860"/>
              <a:gd name="connsiteY1" fmla="*/ 647422 h 1641960"/>
              <a:gd name="connsiteX2" fmla="*/ 73879 w 5446860"/>
              <a:gd name="connsiteY2" fmla="*/ 560654 h 1641960"/>
              <a:gd name="connsiteX3" fmla="*/ 47181 w 5446860"/>
              <a:gd name="connsiteY3" fmla="*/ 440514 h 1641960"/>
              <a:gd name="connsiteX4" fmla="*/ 67204 w 5446860"/>
              <a:gd name="connsiteY4" fmla="*/ 260304 h 1641960"/>
              <a:gd name="connsiteX5" fmla="*/ 113926 w 5446860"/>
              <a:gd name="connsiteY5" fmla="*/ 180210 h 1641960"/>
              <a:gd name="connsiteX6" fmla="*/ 280787 w 5446860"/>
              <a:gd name="connsiteY6" fmla="*/ 133489 h 1641960"/>
              <a:gd name="connsiteX7" fmla="*/ 354206 w 5446860"/>
              <a:gd name="connsiteY7" fmla="*/ 113466 h 1641960"/>
              <a:gd name="connsiteX8" fmla="*/ 414276 w 5446860"/>
              <a:gd name="connsiteY8" fmla="*/ 120140 h 1641960"/>
              <a:gd name="connsiteX9" fmla="*/ 941558 w 5446860"/>
              <a:gd name="connsiteY9" fmla="*/ 133489 h 1641960"/>
              <a:gd name="connsiteX10" fmla="*/ 1355374 w 5446860"/>
              <a:gd name="connsiteY10" fmla="*/ 140164 h 1641960"/>
              <a:gd name="connsiteX11" fmla="*/ 1869307 w 5446860"/>
              <a:gd name="connsiteY11" fmla="*/ 146838 h 1641960"/>
              <a:gd name="connsiteX12" fmla="*/ 1989447 w 5446860"/>
              <a:gd name="connsiteY12" fmla="*/ 213583 h 1641960"/>
              <a:gd name="connsiteX13" fmla="*/ 2009470 w 5446860"/>
              <a:gd name="connsiteY13" fmla="*/ 433840 h 1641960"/>
              <a:gd name="connsiteX14" fmla="*/ 2029493 w 5446860"/>
              <a:gd name="connsiteY14" fmla="*/ 453863 h 1641960"/>
              <a:gd name="connsiteX15" fmla="*/ 2049517 w 5446860"/>
              <a:gd name="connsiteY15" fmla="*/ 480561 h 1641960"/>
              <a:gd name="connsiteX16" fmla="*/ 2056191 w 5446860"/>
              <a:gd name="connsiteY16" fmla="*/ 500584 h 1641960"/>
              <a:gd name="connsiteX17" fmla="*/ 2076215 w 5446860"/>
              <a:gd name="connsiteY17" fmla="*/ 507259 h 1641960"/>
              <a:gd name="connsiteX18" fmla="*/ 2223053 w 5446860"/>
              <a:gd name="connsiteY18" fmla="*/ 520608 h 1641960"/>
              <a:gd name="connsiteX19" fmla="*/ 2263099 w 5446860"/>
              <a:gd name="connsiteY19" fmla="*/ 533956 h 1641960"/>
              <a:gd name="connsiteX20" fmla="*/ 2470007 w 5446860"/>
              <a:gd name="connsiteY20" fmla="*/ 547305 h 1641960"/>
              <a:gd name="connsiteX21" fmla="*/ 2903847 w 5446860"/>
              <a:gd name="connsiteY21" fmla="*/ 567329 h 1641960"/>
              <a:gd name="connsiteX22" fmla="*/ 3023987 w 5446860"/>
              <a:gd name="connsiteY22" fmla="*/ 600701 h 1641960"/>
              <a:gd name="connsiteX23" fmla="*/ 3090731 w 5446860"/>
              <a:gd name="connsiteY23" fmla="*/ 607375 h 1641960"/>
              <a:gd name="connsiteX24" fmla="*/ 3217546 w 5446860"/>
              <a:gd name="connsiteY24" fmla="*/ 600701 h 1641960"/>
              <a:gd name="connsiteX25" fmla="*/ 3277616 w 5446860"/>
              <a:gd name="connsiteY25" fmla="*/ 540631 h 1641960"/>
              <a:gd name="connsiteX26" fmla="*/ 3297639 w 5446860"/>
              <a:gd name="connsiteY26" fmla="*/ 527282 h 1641960"/>
              <a:gd name="connsiteX27" fmla="*/ 3324337 w 5446860"/>
              <a:gd name="connsiteY27" fmla="*/ 493910 h 1641960"/>
              <a:gd name="connsiteX28" fmla="*/ 3344361 w 5446860"/>
              <a:gd name="connsiteY28" fmla="*/ 487235 h 1641960"/>
              <a:gd name="connsiteX29" fmla="*/ 3270942 w 5446860"/>
              <a:gd name="connsiteY29" fmla="*/ 493910 h 1641960"/>
              <a:gd name="connsiteX30" fmla="*/ 3217546 w 5446860"/>
              <a:gd name="connsiteY30" fmla="*/ 507259 h 1641960"/>
              <a:gd name="connsiteX31" fmla="*/ 3197523 w 5446860"/>
              <a:gd name="connsiteY31" fmla="*/ 520608 h 1641960"/>
              <a:gd name="connsiteX32" fmla="*/ 3170825 w 5446860"/>
              <a:gd name="connsiteY32" fmla="*/ 527282 h 1641960"/>
              <a:gd name="connsiteX33" fmla="*/ 3177499 w 5446860"/>
              <a:gd name="connsiteY33" fmla="*/ 500584 h 1641960"/>
              <a:gd name="connsiteX34" fmla="*/ 3197523 w 5446860"/>
              <a:gd name="connsiteY34" fmla="*/ 493910 h 1641960"/>
              <a:gd name="connsiteX35" fmla="*/ 3250918 w 5446860"/>
              <a:gd name="connsiteY35" fmla="*/ 453863 h 1641960"/>
              <a:gd name="connsiteX36" fmla="*/ 3310988 w 5446860"/>
              <a:gd name="connsiteY36" fmla="*/ 433840 h 1641960"/>
              <a:gd name="connsiteX37" fmla="*/ 3431128 w 5446860"/>
              <a:gd name="connsiteY37" fmla="*/ 367095 h 1641960"/>
              <a:gd name="connsiteX38" fmla="*/ 3517896 w 5446860"/>
              <a:gd name="connsiteY38" fmla="*/ 320374 h 1641960"/>
              <a:gd name="connsiteX39" fmla="*/ 3577966 w 5446860"/>
              <a:gd name="connsiteY39" fmla="*/ 280327 h 1641960"/>
              <a:gd name="connsiteX40" fmla="*/ 3638036 w 5446860"/>
              <a:gd name="connsiteY40" fmla="*/ 260304 h 1641960"/>
              <a:gd name="connsiteX41" fmla="*/ 3804898 w 5446860"/>
              <a:gd name="connsiteY41" fmla="*/ 220257 h 1641960"/>
              <a:gd name="connsiteX42" fmla="*/ 3911689 w 5446860"/>
              <a:gd name="connsiteY42" fmla="*/ 200234 h 1641960"/>
              <a:gd name="connsiteX43" fmla="*/ 4198691 w 5446860"/>
              <a:gd name="connsiteY43" fmla="*/ 153513 h 1641960"/>
              <a:gd name="connsiteX44" fmla="*/ 4625855 w 5446860"/>
              <a:gd name="connsiteY44" fmla="*/ 66745 h 1641960"/>
              <a:gd name="connsiteX45" fmla="*/ 4685926 w 5446860"/>
              <a:gd name="connsiteY45" fmla="*/ 60070 h 1641960"/>
              <a:gd name="connsiteX46" fmla="*/ 4866136 w 5446860"/>
              <a:gd name="connsiteY46" fmla="*/ 46721 h 1641960"/>
              <a:gd name="connsiteX47" fmla="*/ 4926206 w 5446860"/>
              <a:gd name="connsiteY47" fmla="*/ 33373 h 1641960"/>
              <a:gd name="connsiteX48" fmla="*/ 5006299 w 5446860"/>
              <a:gd name="connsiteY48" fmla="*/ 6675 h 1641960"/>
              <a:gd name="connsiteX49" fmla="*/ 5133114 w 5446860"/>
              <a:gd name="connsiteY49" fmla="*/ 0 h 1641960"/>
              <a:gd name="connsiteX50" fmla="*/ 5226556 w 5446860"/>
              <a:gd name="connsiteY50" fmla="*/ 6675 h 1641960"/>
              <a:gd name="connsiteX51" fmla="*/ 5386743 w 5446860"/>
              <a:gd name="connsiteY51" fmla="*/ 120140 h 1641960"/>
              <a:gd name="connsiteX52" fmla="*/ 5446813 w 5446860"/>
              <a:gd name="connsiteY52" fmla="*/ 293676 h 1641960"/>
              <a:gd name="connsiteX53" fmla="*/ 5420115 w 5446860"/>
              <a:gd name="connsiteY53" fmla="*/ 660771 h 1641960"/>
              <a:gd name="connsiteX54" fmla="*/ 5373394 w 5446860"/>
              <a:gd name="connsiteY54" fmla="*/ 881028 h 1641960"/>
              <a:gd name="connsiteX55" fmla="*/ 5333347 w 5446860"/>
              <a:gd name="connsiteY55" fmla="*/ 1101285 h 1641960"/>
              <a:gd name="connsiteX56" fmla="*/ 5286626 w 5446860"/>
              <a:gd name="connsiteY56" fmla="*/ 1261472 h 1641960"/>
              <a:gd name="connsiteX57" fmla="*/ 5219882 w 5446860"/>
              <a:gd name="connsiteY57" fmla="*/ 1308193 h 1641960"/>
              <a:gd name="connsiteX58" fmla="*/ 4892834 w 5446860"/>
              <a:gd name="connsiteY58" fmla="*/ 1394961 h 1641960"/>
              <a:gd name="connsiteX59" fmla="*/ 3564618 w 5446860"/>
              <a:gd name="connsiteY59" fmla="*/ 1448356 h 1641960"/>
              <a:gd name="connsiteX60" fmla="*/ 3304314 w 5446860"/>
              <a:gd name="connsiteY60" fmla="*/ 1461705 h 1641960"/>
              <a:gd name="connsiteX61" fmla="*/ 3070708 w 5446860"/>
              <a:gd name="connsiteY61" fmla="*/ 1468380 h 1641960"/>
              <a:gd name="connsiteX62" fmla="*/ 2870474 w 5446860"/>
              <a:gd name="connsiteY62" fmla="*/ 1481729 h 1641960"/>
              <a:gd name="connsiteX63" fmla="*/ 2570124 w 5446860"/>
              <a:gd name="connsiteY63" fmla="*/ 1495078 h 1641960"/>
              <a:gd name="connsiteX64" fmla="*/ 2436635 w 5446860"/>
              <a:gd name="connsiteY64" fmla="*/ 1515101 h 1641960"/>
              <a:gd name="connsiteX65" fmla="*/ 2309820 w 5446860"/>
              <a:gd name="connsiteY65" fmla="*/ 1541799 h 1641960"/>
              <a:gd name="connsiteX66" fmla="*/ 2029493 w 5446860"/>
              <a:gd name="connsiteY66" fmla="*/ 1568497 h 1641960"/>
              <a:gd name="connsiteX67" fmla="*/ 1789213 w 5446860"/>
              <a:gd name="connsiteY67" fmla="*/ 1615218 h 1641960"/>
              <a:gd name="connsiteX68" fmla="*/ 1655724 w 5446860"/>
              <a:gd name="connsiteY68" fmla="*/ 1621892 h 1641960"/>
              <a:gd name="connsiteX69" fmla="*/ 1101745 w 5446860"/>
              <a:gd name="connsiteY69" fmla="*/ 1628567 h 1641960"/>
              <a:gd name="connsiteX70" fmla="*/ 954907 w 5446860"/>
              <a:gd name="connsiteY70" fmla="*/ 1641916 h 1641960"/>
              <a:gd name="connsiteX71" fmla="*/ 561114 w 5446860"/>
              <a:gd name="connsiteY71" fmla="*/ 1601869 h 1641960"/>
              <a:gd name="connsiteX72" fmla="*/ 454323 w 5446860"/>
              <a:gd name="connsiteY72" fmla="*/ 1581846 h 1641960"/>
              <a:gd name="connsiteX73" fmla="*/ 280787 w 5446860"/>
              <a:gd name="connsiteY73" fmla="*/ 1541799 h 1641960"/>
              <a:gd name="connsiteX74" fmla="*/ 173996 w 5446860"/>
              <a:gd name="connsiteY74" fmla="*/ 1468380 h 1641960"/>
              <a:gd name="connsiteX75" fmla="*/ 87228 w 5446860"/>
              <a:gd name="connsiteY75" fmla="*/ 1414984 h 1641960"/>
              <a:gd name="connsiteX76" fmla="*/ 27158 w 5446860"/>
              <a:gd name="connsiteY76" fmla="*/ 1368263 h 1641960"/>
              <a:gd name="connsiteX77" fmla="*/ 460 w 5446860"/>
              <a:gd name="connsiteY77" fmla="*/ 1308193 h 1641960"/>
              <a:gd name="connsiteX78" fmla="*/ 47181 w 5446860"/>
              <a:gd name="connsiteY78" fmla="*/ 981145 h 1641960"/>
              <a:gd name="connsiteX79" fmla="*/ 60530 w 5446860"/>
              <a:gd name="connsiteY79" fmla="*/ 874354 h 1641960"/>
              <a:gd name="connsiteX80" fmla="*/ 87228 w 5446860"/>
              <a:gd name="connsiteY80" fmla="*/ 667446 h 1641960"/>
              <a:gd name="connsiteX81" fmla="*/ 107251 w 5446860"/>
              <a:gd name="connsiteY81" fmla="*/ 640748 h 1641960"/>
              <a:gd name="connsiteX82" fmla="*/ 87228 w 5446860"/>
              <a:gd name="connsiteY82" fmla="*/ 620724 h 16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446860" h="1641960">
                <a:moveTo>
                  <a:pt x="113926" y="747539"/>
                </a:moveTo>
                <a:cubicBezTo>
                  <a:pt x="100951" y="715102"/>
                  <a:pt x="86570" y="682018"/>
                  <a:pt x="80553" y="647422"/>
                </a:cubicBezTo>
                <a:cubicBezTo>
                  <a:pt x="75583" y="618843"/>
                  <a:pt x="77631" y="589418"/>
                  <a:pt x="73879" y="560654"/>
                </a:cubicBezTo>
                <a:cubicBezTo>
                  <a:pt x="69258" y="525222"/>
                  <a:pt x="56066" y="476054"/>
                  <a:pt x="47181" y="440514"/>
                </a:cubicBezTo>
                <a:cubicBezTo>
                  <a:pt x="53855" y="380444"/>
                  <a:pt x="55351" y="319570"/>
                  <a:pt x="67204" y="260304"/>
                </a:cubicBezTo>
                <a:cubicBezTo>
                  <a:pt x="67844" y="257105"/>
                  <a:pt x="99310" y="189204"/>
                  <a:pt x="113926" y="180210"/>
                </a:cubicBezTo>
                <a:cubicBezTo>
                  <a:pt x="164157" y="149299"/>
                  <a:pt x="225508" y="146246"/>
                  <a:pt x="280787" y="133489"/>
                </a:cubicBezTo>
                <a:cubicBezTo>
                  <a:pt x="305504" y="127785"/>
                  <a:pt x="329733" y="120140"/>
                  <a:pt x="354206" y="113466"/>
                </a:cubicBezTo>
                <a:cubicBezTo>
                  <a:pt x="374229" y="115691"/>
                  <a:pt x="394194" y="118533"/>
                  <a:pt x="414276" y="120140"/>
                </a:cubicBezTo>
                <a:cubicBezTo>
                  <a:pt x="593671" y="134492"/>
                  <a:pt x="749932" y="130448"/>
                  <a:pt x="941558" y="133489"/>
                </a:cubicBezTo>
                <a:cubicBezTo>
                  <a:pt x="1235918" y="159086"/>
                  <a:pt x="951833" y="140164"/>
                  <a:pt x="1355374" y="140164"/>
                </a:cubicBezTo>
                <a:cubicBezTo>
                  <a:pt x="1526699" y="140164"/>
                  <a:pt x="1697996" y="144613"/>
                  <a:pt x="1869307" y="146838"/>
                </a:cubicBezTo>
                <a:cubicBezTo>
                  <a:pt x="1976165" y="185001"/>
                  <a:pt x="1942088" y="154383"/>
                  <a:pt x="1989447" y="213583"/>
                </a:cubicBezTo>
                <a:cubicBezTo>
                  <a:pt x="1990075" y="231177"/>
                  <a:pt x="1974215" y="377431"/>
                  <a:pt x="2009470" y="433840"/>
                </a:cubicBezTo>
                <a:cubicBezTo>
                  <a:pt x="2014473" y="441844"/>
                  <a:pt x="2023350" y="446696"/>
                  <a:pt x="2029493" y="453863"/>
                </a:cubicBezTo>
                <a:cubicBezTo>
                  <a:pt x="2036733" y="462309"/>
                  <a:pt x="2042842" y="471662"/>
                  <a:pt x="2049517" y="480561"/>
                </a:cubicBezTo>
                <a:cubicBezTo>
                  <a:pt x="2051742" y="487235"/>
                  <a:pt x="2051216" y="495609"/>
                  <a:pt x="2056191" y="500584"/>
                </a:cubicBezTo>
                <a:cubicBezTo>
                  <a:pt x="2061166" y="505559"/>
                  <a:pt x="2069229" y="506421"/>
                  <a:pt x="2076215" y="507259"/>
                </a:cubicBezTo>
                <a:cubicBezTo>
                  <a:pt x="2125013" y="513115"/>
                  <a:pt x="2223053" y="520608"/>
                  <a:pt x="2223053" y="520608"/>
                </a:cubicBezTo>
                <a:cubicBezTo>
                  <a:pt x="2236402" y="525057"/>
                  <a:pt x="2249242" y="531511"/>
                  <a:pt x="2263099" y="533956"/>
                </a:cubicBezTo>
                <a:cubicBezTo>
                  <a:pt x="2301209" y="540681"/>
                  <a:pt x="2456428" y="546626"/>
                  <a:pt x="2470007" y="547305"/>
                </a:cubicBezTo>
                <a:cubicBezTo>
                  <a:pt x="2720432" y="580695"/>
                  <a:pt x="2404203" y="542346"/>
                  <a:pt x="2903847" y="567329"/>
                </a:cubicBezTo>
                <a:cubicBezTo>
                  <a:pt x="2993893" y="571831"/>
                  <a:pt x="2945441" y="583247"/>
                  <a:pt x="3023987" y="600701"/>
                </a:cubicBezTo>
                <a:cubicBezTo>
                  <a:pt x="3045814" y="605551"/>
                  <a:pt x="3068483" y="605150"/>
                  <a:pt x="3090731" y="607375"/>
                </a:cubicBezTo>
                <a:cubicBezTo>
                  <a:pt x="3133003" y="605150"/>
                  <a:pt x="3177682" y="614938"/>
                  <a:pt x="3217546" y="600701"/>
                </a:cubicBezTo>
                <a:cubicBezTo>
                  <a:pt x="3244214" y="591177"/>
                  <a:pt x="3254055" y="556339"/>
                  <a:pt x="3277616" y="540631"/>
                </a:cubicBezTo>
                <a:cubicBezTo>
                  <a:pt x="3284290" y="536181"/>
                  <a:pt x="3291967" y="532954"/>
                  <a:pt x="3297639" y="527282"/>
                </a:cubicBezTo>
                <a:cubicBezTo>
                  <a:pt x="3307712" y="517209"/>
                  <a:pt x="3313521" y="503181"/>
                  <a:pt x="3324337" y="493910"/>
                </a:cubicBezTo>
                <a:cubicBezTo>
                  <a:pt x="3329679" y="489331"/>
                  <a:pt x="3351397" y="487235"/>
                  <a:pt x="3344361" y="487235"/>
                </a:cubicBezTo>
                <a:cubicBezTo>
                  <a:pt x="3319787" y="487235"/>
                  <a:pt x="3295415" y="491685"/>
                  <a:pt x="3270942" y="493910"/>
                </a:cubicBezTo>
                <a:cubicBezTo>
                  <a:pt x="3253143" y="498360"/>
                  <a:pt x="3234788" y="500989"/>
                  <a:pt x="3217546" y="507259"/>
                </a:cubicBezTo>
                <a:cubicBezTo>
                  <a:pt x="3210007" y="510000"/>
                  <a:pt x="3204896" y="517448"/>
                  <a:pt x="3197523" y="520608"/>
                </a:cubicBezTo>
                <a:cubicBezTo>
                  <a:pt x="3189091" y="524221"/>
                  <a:pt x="3179724" y="525057"/>
                  <a:pt x="3170825" y="527282"/>
                </a:cubicBezTo>
                <a:cubicBezTo>
                  <a:pt x="3173050" y="518383"/>
                  <a:pt x="3171769" y="507747"/>
                  <a:pt x="3177499" y="500584"/>
                </a:cubicBezTo>
                <a:cubicBezTo>
                  <a:pt x="3181894" y="495090"/>
                  <a:pt x="3191798" y="497999"/>
                  <a:pt x="3197523" y="493910"/>
                </a:cubicBezTo>
                <a:cubicBezTo>
                  <a:pt x="3243691" y="460933"/>
                  <a:pt x="3203132" y="472242"/>
                  <a:pt x="3250918" y="453863"/>
                </a:cubicBezTo>
                <a:cubicBezTo>
                  <a:pt x="3270618" y="446286"/>
                  <a:pt x="3310988" y="433840"/>
                  <a:pt x="3310988" y="433840"/>
                </a:cubicBezTo>
                <a:cubicBezTo>
                  <a:pt x="3374951" y="382670"/>
                  <a:pt x="3318645" y="423337"/>
                  <a:pt x="3431128" y="367095"/>
                </a:cubicBezTo>
                <a:cubicBezTo>
                  <a:pt x="3460509" y="352404"/>
                  <a:pt x="3489615" y="337085"/>
                  <a:pt x="3517896" y="320374"/>
                </a:cubicBezTo>
                <a:cubicBezTo>
                  <a:pt x="3538614" y="308131"/>
                  <a:pt x="3556442" y="291089"/>
                  <a:pt x="3577966" y="280327"/>
                </a:cubicBezTo>
                <a:cubicBezTo>
                  <a:pt x="3596844" y="270888"/>
                  <a:pt x="3617820" y="266369"/>
                  <a:pt x="3638036" y="260304"/>
                </a:cubicBezTo>
                <a:cubicBezTo>
                  <a:pt x="3700324" y="241618"/>
                  <a:pt x="3739222" y="233392"/>
                  <a:pt x="3804898" y="220257"/>
                </a:cubicBezTo>
                <a:cubicBezTo>
                  <a:pt x="3840412" y="213154"/>
                  <a:pt x="3875964" y="206188"/>
                  <a:pt x="3911689" y="200234"/>
                </a:cubicBezTo>
                <a:cubicBezTo>
                  <a:pt x="4044419" y="178112"/>
                  <a:pt x="4061018" y="181447"/>
                  <a:pt x="4198691" y="153513"/>
                </a:cubicBezTo>
                <a:cubicBezTo>
                  <a:pt x="4442244" y="104097"/>
                  <a:pt x="4442391" y="93925"/>
                  <a:pt x="4625855" y="66745"/>
                </a:cubicBezTo>
                <a:cubicBezTo>
                  <a:pt x="4645784" y="63792"/>
                  <a:pt x="4665849" y="61743"/>
                  <a:pt x="4685926" y="60070"/>
                </a:cubicBezTo>
                <a:lnTo>
                  <a:pt x="4866136" y="46721"/>
                </a:lnTo>
                <a:cubicBezTo>
                  <a:pt x="4886159" y="42272"/>
                  <a:pt x="4906601" y="39405"/>
                  <a:pt x="4926206" y="33373"/>
                </a:cubicBezTo>
                <a:cubicBezTo>
                  <a:pt x="4987329" y="14567"/>
                  <a:pt x="4910033" y="17372"/>
                  <a:pt x="5006299" y="6675"/>
                </a:cubicBezTo>
                <a:cubicBezTo>
                  <a:pt x="5048370" y="2000"/>
                  <a:pt x="5090842" y="2225"/>
                  <a:pt x="5133114" y="0"/>
                </a:cubicBezTo>
                <a:cubicBezTo>
                  <a:pt x="5164261" y="2225"/>
                  <a:pt x="5196732" y="-2581"/>
                  <a:pt x="5226556" y="6675"/>
                </a:cubicBezTo>
                <a:cubicBezTo>
                  <a:pt x="5311210" y="32947"/>
                  <a:pt x="5330213" y="63610"/>
                  <a:pt x="5386743" y="120140"/>
                </a:cubicBezTo>
                <a:cubicBezTo>
                  <a:pt x="5406766" y="177985"/>
                  <a:pt x="5448467" y="232485"/>
                  <a:pt x="5446813" y="293676"/>
                </a:cubicBezTo>
                <a:cubicBezTo>
                  <a:pt x="5440122" y="541248"/>
                  <a:pt x="5453145" y="479108"/>
                  <a:pt x="5420115" y="660771"/>
                </a:cubicBezTo>
                <a:cubicBezTo>
                  <a:pt x="5384712" y="855486"/>
                  <a:pt x="5416316" y="662127"/>
                  <a:pt x="5373394" y="881028"/>
                </a:cubicBezTo>
                <a:cubicBezTo>
                  <a:pt x="5359035" y="954256"/>
                  <a:pt x="5344693" y="1027530"/>
                  <a:pt x="5333347" y="1101285"/>
                </a:cubicBezTo>
                <a:cubicBezTo>
                  <a:pt x="5325252" y="1153908"/>
                  <a:pt x="5323528" y="1217190"/>
                  <a:pt x="5286626" y="1261472"/>
                </a:cubicBezTo>
                <a:cubicBezTo>
                  <a:pt x="5269240" y="1282335"/>
                  <a:pt x="5244003" y="1295716"/>
                  <a:pt x="5219882" y="1308193"/>
                </a:cubicBezTo>
                <a:cubicBezTo>
                  <a:pt x="5104461" y="1367894"/>
                  <a:pt x="5029498" y="1383485"/>
                  <a:pt x="4892834" y="1394961"/>
                </a:cubicBezTo>
                <a:cubicBezTo>
                  <a:pt x="4345653" y="1440908"/>
                  <a:pt x="4109893" y="1437229"/>
                  <a:pt x="3564618" y="1448356"/>
                </a:cubicBezTo>
                <a:lnTo>
                  <a:pt x="3304314" y="1461705"/>
                </a:lnTo>
                <a:cubicBezTo>
                  <a:pt x="3226477" y="1464861"/>
                  <a:pt x="3148526" y="1464788"/>
                  <a:pt x="3070708" y="1468380"/>
                </a:cubicBezTo>
                <a:cubicBezTo>
                  <a:pt x="3003886" y="1471464"/>
                  <a:pt x="2937272" y="1478166"/>
                  <a:pt x="2870474" y="1481729"/>
                </a:cubicBezTo>
                <a:lnTo>
                  <a:pt x="2570124" y="1495078"/>
                </a:lnTo>
                <a:cubicBezTo>
                  <a:pt x="2525628" y="1501752"/>
                  <a:pt x="2480921" y="1507152"/>
                  <a:pt x="2436635" y="1515101"/>
                </a:cubicBezTo>
                <a:cubicBezTo>
                  <a:pt x="2394116" y="1522733"/>
                  <a:pt x="2352652" y="1536182"/>
                  <a:pt x="2309820" y="1541799"/>
                </a:cubicBezTo>
                <a:cubicBezTo>
                  <a:pt x="2216752" y="1554005"/>
                  <a:pt x="2029493" y="1568497"/>
                  <a:pt x="2029493" y="1568497"/>
                </a:cubicBezTo>
                <a:cubicBezTo>
                  <a:pt x="1982234" y="1578446"/>
                  <a:pt x="1841075" y="1609611"/>
                  <a:pt x="1789213" y="1615218"/>
                </a:cubicBezTo>
                <a:cubicBezTo>
                  <a:pt x="1744919" y="1620007"/>
                  <a:pt x="1700268" y="1621027"/>
                  <a:pt x="1655724" y="1621892"/>
                </a:cubicBezTo>
                <a:lnTo>
                  <a:pt x="1101745" y="1628567"/>
                </a:lnTo>
                <a:cubicBezTo>
                  <a:pt x="1052799" y="1633017"/>
                  <a:pt x="1004049" y="1642696"/>
                  <a:pt x="954907" y="1641916"/>
                </a:cubicBezTo>
                <a:cubicBezTo>
                  <a:pt x="781778" y="1639168"/>
                  <a:pt x="708876" y="1627944"/>
                  <a:pt x="561114" y="1601869"/>
                </a:cubicBezTo>
                <a:cubicBezTo>
                  <a:pt x="525448" y="1595575"/>
                  <a:pt x="489736" y="1589435"/>
                  <a:pt x="454323" y="1581846"/>
                </a:cubicBezTo>
                <a:cubicBezTo>
                  <a:pt x="396275" y="1569407"/>
                  <a:pt x="280787" y="1541799"/>
                  <a:pt x="280787" y="1541799"/>
                </a:cubicBezTo>
                <a:cubicBezTo>
                  <a:pt x="163091" y="1482951"/>
                  <a:pt x="293645" y="1553844"/>
                  <a:pt x="173996" y="1468380"/>
                </a:cubicBezTo>
                <a:cubicBezTo>
                  <a:pt x="146361" y="1448641"/>
                  <a:pt x="115287" y="1434115"/>
                  <a:pt x="87228" y="1414984"/>
                </a:cubicBezTo>
                <a:cubicBezTo>
                  <a:pt x="66269" y="1400694"/>
                  <a:pt x="47181" y="1383837"/>
                  <a:pt x="27158" y="1368263"/>
                </a:cubicBezTo>
                <a:cubicBezTo>
                  <a:pt x="18259" y="1348240"/>
                  <a:pt x="1008" y="1330098"/>
                  <a:pt x="460" y="1308193"/>
                </a:cubicBezTo>
                <a:cubicBezTo>
                  <a:pt x="-3791" y="1138165"/>
                  <a:pt x="22162" y="1122917"/>
                  <a:pt x="47181" y="981145"/>
                </a:cubicBezTo>
                <a:cubicBezTo>
                  <a:pt x="53415" y="945817"/>
                  <a:pt x="57075" y="910061"/>
                  <a:pt x="60530" y="874354"/>
                </a:cubicBezTo>
                <a:cubicBezTo>
                  <a:pt x="63576" y="842882"/>
                  <a:pt x="67578" y="693647"/>
                  <a:pt x="87228" y="667446"/>
                </a:cubicBezTo>
                <a:lnTo>
                  <a:pt x="107251" y="640748"/>
                </a:lnTo>
                <a:cubicBezTo>
                  <a:pt x="92668" y="618873"/>
                  <a:pt x="101924" y="620724"/>
                  <a:pt x="87228" y="620724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2D19C9-2498-047B-AC09-FA647C89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5" y="2703710"/>
            <a:ext cx="4972467" cy="1562504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24FF1C9-43D0-6F79-90BE-C5B57185E6B7}"/>
              </a:ext>
            </a:extLst>
          </p:cNvPr>
          <p:cNvSpPr/>
          <p:nvPr/>
        </p:nvSpPr>
        <p:spPr>
          <a:xfrm rot="10800000">
            <a:off x="2809945" y="1661939"/>
            <a:ext cx="476812" cy="2361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2170AB-6F1D-B1BD-7BDB-38506B5F9FB0}"/>
              </a:ext>
            </a:extLst>
          </p:cNvPr>
          <p:cNvSpPr txBox="1"/>
          <p:nvPr/>
        </p:nvSpPr>
        <p:spPr>
          <a:xfrm>
            <a:off x="614050" y="1283498"/>
            <a:ext cx="219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</a:t>
            </a:r>
            <a:r>
              <a:rPr lang="de-DE" dirty="0"/>
              <a:t> treten auf. </a:t>
            </a:r>
          </a:p>
          <a:p>
            <a:endParaRPr lang="de-DE" dirty="0"/>
          </a:p>
          <a:p>
            <a:r>
              <a:rPr lang="de-DE" dirty="0"/>
              <a:t>Was machen Sie?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3447F9-4547-0E61-57F0-92F9F2CF3018}"/>
              </a:ext>
            </a:extLst>
          </p:cNvPr>
          <p:cNvSpPr txBox="1"/>
          <p:nvPr/>
        </p:nvSpPr>
        <p:spPr>
          <a:xfrm>
            <a:off x="5025863" y="3826096"/>
            <a:ext cx="287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Verhalten wird definiert.</a:t>
            </a:r>
          </a:p>
        </p:txBody>
      </p:sp>
    </p:spTree>
    <p:extLst>
      <p:ext uri="{BB962C8B-B14F-4D97-AF65-F5344CB8AC3E}">
        <p14:creationId xmlns:p14="http://schemas.microsoft.com/office/powerpoint/2010/main" val="4274179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49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5455F91-7619-A87D-ECF9-DC407F8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57" y="1098832"/>
            <a:ext cx="5640733" cy="285790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BD6584-D12B-0DE7-B07A-390B81B452C1}"/>
              </a:ext>
            </a:extLst>
          </p:cNvPr>
          <p:cNvSpPr/>
          <p:nvPr/>
        </p:nvSpPr>
        <p:spPr>
          <a:xfrm>
            <a:off x="5179532" y="1408309"/>
            <a:ext cx="1641916" cy="654097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22293A-0D08-FBDD-2BC9-6C387385F8A6}"/>
              </a:ext>
            </a:extLst>
          </p:cNvPr>
          <p:cNvSpPr txBox="1"/>
          <p:nvPr/>
        </p:nvSpPr>
        <p:spPr>
          <a:xfrm>
            <a:off x="6916669" y="914166"/>
            <a:ext cx="229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Drei Verfahren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67944A29-57F8-4E41-1171-0AC15DBDD073}"/>
              </a:ext>
            </a:extLst>
          </p:cNvPr>
          <p:cNvSpPr/>
          <p:nvPr/>
        </p:nvSpPr>
        <p:spPr>
          <a:xfrm>
            <a:off x="3256673" y="2422826"/>
            <a:ext cx="5446860" cy="1641960"/>
          </a:xfrm>
          <a:custGeom>
            <a:avLst/>
            <a:gdLst>
              <a:gd name="connsiteX0" fmla="*/ 113926 w 5446860"/>
              <a:gd name="connsiteY0" fmla="*/ 747539 h 1641960"/>
              <a:gd name="connsiteX1" fmla="*/ 80553 w 5446860"/>
              <a:gd name="connsiteY1" fmla="*/ 647422 h 1641960"/>
              <a:gd name="connsiteX2" fmla="*/ 73879 w 5446860"/>
              <a:gd name="connsiteY2" fmla="*/ 560654 h 1641960"/>
              <a:gd name="connsiteX3" fmla="*/ 47181 w 5446860"/>
              <a:gd name="connsiteY3" fmla="*/ 440514 h 1641960"/>
              <a:gd name="connsiteX4" fmla="*/ 67204 w 5446860"/>
              <a:gd name="connsiteY4" fmla="*/ 260304 h 1641960"/>
              <a:gd name="connsiteX5" fmla="*/ 113926 w 5446860"/>
              <a:gd name="connsiteY5" fmla="*/ 180210 h 1641960"/>
              <a:gd name="connsiteX6" fmla="*/ 280787 w 5446860"/>
              <a:gd name="connsiteY6" fmla="*/ 133489 h 1641960"/>
              <a:gd name="connsiteX7" fmla="*/ 354206 w 5446860"/>
              <a:gd name="connsiteY7" fmla="*/ 113466 h 1641960"/>
              <a:gd name="connsiteX8" fmla="*/ 414276 w 5446860"/>
              <a:gd name="connsiteY8" fmla="*/ 120140 h 1641960"/>
              <a:gd name="connsiteX9" fmla="*/ 941558 w 5446860"/>
              <a:gd name="connsiteY9" fmla="*/ 133489 h 1641960"/>
              <a:gd name="connsiteX10" fmla="*/ 1355374 w 5446860"/>
              <a:gd name="connsiteY10" fmla="*/ 140164 h 1641960"/>
              <a:gd name="connsiteX11" fmla="*/ 1869307 w 5446860"/>
              <a:gd name="connsiteY11" fmla="*/ 146838 h 1641960"/>
              <a:gd name="connsiteX12" fmla="*/ 1989447 w 5446860"/>
              <a:gd name="connsiteY12" fmla="*/ 213583 h 1641960"/>
              <a:gd name="connsiteX13" fmla="*/ 2009470 w 5446860"/>
              <a:gd name="connsiteY13" fmla="*/ 433840 h 1641960"/>
              <a:gd name="connsiteX14" fmla="*/ 2029493 w 5446860"/>
              <a:gd name="connsiteY14" fmla="*/ 453863 h 1641960"/>
              <a:gd name="connsiteX15" fmla="*/ 2049517 w 5446860"/>
              <a:gd name="connsiteY15" fmla="*/ 480561 h 1641960"/>
              <a:gd name="connsiteX16" fmla="*/ 2056191 w 5446860"/>
              <a:gd name="connsiteY16" fmla="*/ 500584 h 1641960"/>
              <a:gd name="connsiteX17" fmla="*/ 2076215 w 5446860"/>
              <a:gd name="connsiteY17" fmla="*/ 507259 h 1641960"/>
              <a:gd name="connsiteX18" fmla="*/ 2223053 w 5446860"/>
              <a:gd name="connsiteY18" fmla="*/ 520608 h 1641960"/>
              <a:gd name="connsiteX19" fmla="*/ 2263099 w 5446860"/>
              <a:gd name="connsiteY19" fmla="*/ 533956 h 1641960"/>
              <a:gd name="connsiteX20" fmla="*/ 2470007 w 5446860"/>
              <a:gd name="connsiteY20" fmla="*/ 547305 h 1641960"/>
              <a:gd name="connsiteX21" fmla="*/ 2903847 w 5446860"/>
              <a:gd name="connsiteY21" fmla="*/ 567329 h 1641960"/>
              <a:gd name="connsiteX22" fmla="*/ 3023987 w 5446860"/>
              <a:gd name="connsiteY22" fmla="*/ 600701 h 1641960"/>
              <a:gd name="connsiteX23" fmla="*/ 3090731 w 5446860"/>
              <a:gd name="connsiteY23" fmla="*/ 607375 h 1641960"/>
              <a:gd name="connsiteX24" fmla="*/ 3217546 w 5446860"/>
              <a:gd name="connsiteY24" fmla="*/ 600701 h 1641960"/>
              <a:gd name="connsiteX25" fmla="*/ 3277616 w 5446860"/>
              <a:gd name="connsiteY25" fmla="*/ 540631 h 1641960"/>
              <a:gd name="connsiteX26" fmla="*/ 3297639 w 5446860"/>
              <a:gd name="connsiteY26" fmla="*/ 527282 h 1641960"/>
              <a:gd name="connsiteX27" fmla="*/ 3324337 w 5446860"/>
              <a:gd name="connsiteY27" fmla="*/ 493910 h 1641960"/>
              <a:gd name="connsiteX28" fmla="*/ 3344361 w 5446860"/>
              <a:gd name="connsiteY28" fmla="*/ 487235 h 1641960"/>
              <a:gd name="connsiteX29" fmla="*/ 3270942 w 5446860"/>
              <a:gd name="connsiteY29" fmla="*/ 493910 h 1641960"/>
              <a:gd name="connsiteX30" fmla="*/ 3217546 w 5446860"/>
              <a:gd name="connsiteY30" fmla="*/ 507259 h 1641960"/>
              <a:gd name="connsiteX31" fmla="*/ 3197523 w 5446860"/>
              <a:gd name="connsiteY31" fmla="*/ 520608 h 1641960"/>
              <a:gd name="connsiteX32" fmla="*/ 3170825 w 5446860"/>
              <a:gd name="connsiteY32" fmla="*/ 527282 h 1641960"/>
              <a:gd name="connsiteX33" fmla="*/ 3177499 w 5446860"/>
              <a:gd name="connsiteY33" fmla="*/ 500584 h 1641960"/>
              <a:gd name="connsiteX34" fmla="*/ 3197523 w 5446860"/>
              <a:gd name="connsiteY34" fmla="*/ 493910 h 1641960"/>
              <a:gd name="connsiteX35" fmla="*/ 3250918 w 5446860"/>
              <a:gd name="connsiteY35" fmla="*/ 453863 h 1641960"/>
              <a:gd name="connsiteX36" fmla="*/ 3310988 w 5446860"/>
              <a:gd name="connsiteY36" fmla="*/ 433840 h 1641960"/>
              <a:gd name="connsiteX37" fmla="*/ 3431128 w 5446860"/>
              <a:gd name="connsiteY37" fmla="*/ 367095 h 1641960"/>
              <a:gd name="connsiteX38" fmla="*/ 3517896 w 5446860"/>
              <a:gd name="connsiteY38" fmla="*/ 320374 h 1641960"/>
              <a:gd name="connsiteX39" fmla="*/ 3577966 w 5446860"/>
              <a:gd name="connsiteY39" fmla="*/ 280327 h 1641960"/>
              <a:gd name="connsiteX40" fmla="*/ 3638036 w 5446860"/>
              <a:gd name="connsiteY40" fmla="*/ 260304 h 1641960"/>
              <a:gd name="connsiteX41" fmla="*/ 3804898 w 5446860"/>
              <a:gd name="connsiteY41" fmla="*/ 220257 h 1641960"/>
              <a:gd name="connsiteX42" fmla="*/ 3911689 w 5446860"/>
              <a:gd name="connsiteY42" fmla="*/ 200234 h 1641960"/>
              <a:gd name="connsiteX43" fmla="*/ 4198691 w 5446860"/>
              <a:gd name="connsiteY43" fmla="*/ 153513 h 1641960"/>
              <a:gd name="connsiteX44" fmla="*/ 4625855 w 5446860"/>
              <a:gd name="connsiteY44" fmla="*/ 66745 h 1641960"/>
              <a:gd name="connsiteX45" fmla="*/ 4685926 w 5446860"/>
              <a:gd name="connsiteY45" fmla="*/ 60070 h 1641960"/>
              <a:gd name="connsiteX46" fmla="*/ 4866136 w 5446860"/>
              <a:gd name="connsiteY46" fmla="*/ 46721 h 1641960"/>
              <a:gd name="connsiteX47" fmla="*/ 4926206 w 5446860"/>
              <a:gd name="connsiteY47" fmla="*/ 33373 h 1641960"/>
              <a:gd name="connsiteX48" fmla="*/ 5006299 w 5446860"/>
              <a:gd name="connsiteY48" fmla="*/ 6675 h 1641960"/>
              <a:gd name="connsiteX49" fmla="*/ 5133114 w 5446860"/>
              <a:gd name="connsiteY49" fmla="*/ 0 h 1641960"/>
              <a:gd name="connsiteX50" fmla="*/ 5226556 w 5446860"/>
              <a:gd name="connsiteY50" fmla="*/ 6675 h 1641960"/>
              <a:gd name="connsiteX51" fmla="*/ 5386743 w 5446860"/>
              <a:gd name="connsiteY51" fmla="*/ 120140 h 1641960"/>
              <a:gd name="connsiteX52" fmla="*/ 5446813 w 5446860"/>
              <a:gd name="connsiteY52" fmla="*/ 293676 h 1641960"/>
              <a:gd name="connsiteX53" fmla="*/ 5420115 w 5446860"/>
              <a:gd name="connsiteY53" fmla="*/ 660771 h 1641960"/>
              <a:gd name="connsiteX54" fmla="*/ 5373394 w 5446860"/>
              <a:gd name="connsiteY54" fmla="*/ 881028 h 1641960"/>
              <a:gd name="connsiteX55" fmla="*/ 5333347 w 5446860"/>
              <a:gd name="connsiteY55" fmla="*/ 1101285 h 1641960"/>
              <a:gd name="connsiteX56" fmla="*/ 5286626 w 5446860"/>
              <a:gd name="connsiteY56" fmla="*/ 1261472 h 1641960"/>
              <a:gd name="connsiteX57" fmla="*/ 5219882 w 5446860"/>
              <a:gd name="connsiteY57" fmla="*/ 1308193 h 1641960"/>
              <a:gd name="connsiteX58" fmla="*/ 4892834 w 5446860"/>
              <a:gd name="connsiteY58" fmla="*/ 1394961 h 1641960"/>
              <a:gd name="connsiteX59" fmla="*/ 3564618 w 5446860"/>
              <a:gd name="connsiteY59" fmla="*/ 1448356 h 1641960"/>
              <a:gd name="connsiteX60" fmla="*/ 3304314 w 5446860"/>
              <a:gd name="connsiteY60" fmla="*/ 1461705 h 1641960"/>
              <a:gd name="connsiteX61" fmla="*/ 3070708 w 5446860"/>
              <a:gd name="connsiteY61" fmla="*/ 1468380 h 1641960"/>
              <a:gd name="connsiteX62" fmla="*/ 2870474 w 5446860"/>
              <a:gd name="connsiteY62" fmla="*/ 1481729 h 1641960"/>
              <a:gd name="connsiteX63" fmla="*/ 2570124 w 5446860"/>
              <a:gd name="connsiteY63" fmla="*/ 1495078 h 1641960"/>
              <a:gd name="connsiteX64" fmla="*/ 2436635 w 5446860"/>
              <a:gd name="connsiteY64" fmla="*/ 1515101 h 1641960"/>
              <a:gd name="connsiteX65" fmla="*/ 2309820 w 5446860"/>
              <a:gd name="connsiteY65" fmla="*/ 1541799 h 1641960"/>
              <a:gd name="connsiteX66" fmla="*/ 2029493 w 5446860"/>
              <a:gd name="connsiteY66" fmla="*/ 1568497 h 1641960"/>
              <a:gd name="connsiteX67" fmla="*/ 1789213 w 5446860"/>
              <a:gd name="connsiteY67" fmla="*/ 1615218 h 1641960"/>
              <a:gd name="connsiteX68" fmla="*/ 1655724 w 5446860"/>
              <a:gd name="connsiteY68" fmla="*/ 1621892 h 1641960"/>
              <a:gd name="connsiteX69" fmla="*/ 1101745 w 5446860"/>
              <a:gd name="connsiteY69" fmla="*/ 1628567 h 1641960"/>
              <a:gd name="connsiteX70" fmla="*/ 954907 w 5446860"/>
              <a:gd name="connsiteY70" fmla="*/ 1641916 h 1641960"/>
              <a:gd name="connsiteX71" fmla="*/ 561114 w 5446860"/>
              <a:gd name="connsiteY71" fmla="*/ 1601869 h 1641960"/>
              <a:gd name="connsiteX72" fmla="*/ 454323 w 5446860"/>
              <a:gd name="connsiteY72" fmla="*/ 1581846 h 1641960"/>
              <a:gd name="connsiteX73" fmla="*/ 280787 w 5446860"/>
              <a:gd name="connsiteY73" fmla="*/ 1541799 h 1641960"/>
              <a:gd name="connsiteX74" fmla="*/ 173996 w 5446860"/>
              <a:gd name="connsiteY74" fmla="*/ 1468380 h 1641960"/>
              <a:gd name="connsiteX75" fmla="*/ 87228 w 5446860"/>
              <a:gd name="connsiteY75" fmla="*/ 1414984 h 1641960"/>
              <a:gd name="connsiteX76" fmla="*/ 27158 w 5446860"/>
              <a:gd name="connsiteY76" fmla="*/ 1368263 h 1641960"/>
              <a:gd name="connsiteX77" fmla="*/ 460 w 5446860"/>
              <a:gd name="connsiteY77" fmla="*/ 1308193 h 1641960"/>
              <a:gd name="connsiteX78" fmla="*/ 47181 w 5446860"/>
              <a:gd name="connsiteY78" fmla="*/ 981145 h 1641960"/>
              <a:gd name="connsiteX79" fmla="*/ 60530 w 5446860"/>
              <a:gd name="connsiteY79" fmla="*/ 874354 h 1641960"/>
              <a:gd name="connsiteX80" fmla="*/ 87228 w 5446860"/>
              <a:gd name="connsiteY80" fmla="*/ 667446 h 1641960"/>
              <a:gd name="connsiteX81" fmla="*/ 107251 w 5446860"/>
              <a:gd name="connsiteY81" fmla="*/ 640748 h 1641960"/>
              <a:gd name="connsiteX82" fmla="*/ 87228 w 5446860"/>
              <a:gd name="connsiteY82" fmla="*/ 620724 h 16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446860" h="1641960">
                <a:moveTo>
                  <a:pt x="113926" y="747539"/>
                </a:moveTo>
                <a:cubicBezTo>
                  <a:pt x="100951" y="715102"/>
                  <a:pt x="86570" y="682018"/>
                  <a:pt x="80553" y="647422"/>
                </a:cubicBezTo>
                <a:cubicBezTo>
                  <a:pt x="75583" y="618843"/>
                  <a:pt x="77631" y="589418"/>
                  <a:pt x="73879" y="560654"/>
                </a:cubicBezTo>
                <a:cubicBezTo>
                  <a:pt x="69258" y="525222"/>
                  <a:pt x="56066" y="476054"/>
                  <a:pt x="47181" y="440514"/>
                </a:cubicBezTo>
                <a:cubicBezTo>
                  <a:pt x="53855" y="380444"/>
                  <a:pt x="55351" y="319570"/>
                  <a:pt x="67204" y="260304"/>
                </a:cubicBezTo>
                <a:cubicBezTo>
                  <a:pt x="67844" y="257105"/>
                  <a:pt x="99310" y="189204"/>
                  <a:pt x="113926" y="180210"/>
                </a:cubicBezTo>
                <a:cubicBezTo>
                  <a:pt x="164157" y="149299"/>
                  <a:pt x="225508" y="146246"/>
                  <a:pt x="280787" y="133489"/>
                </a:cubicBezTo>
                <a:cubicBezTo>
                  <a:pt x="305504" y="127785"/>
                  <a:pt x="329733" y="120140"/>
                  <a:pt x="354206" y="113466"/>
                </a:cubicBezTo>
                <a:cubicBezTo>
                  <a:pt x="374229" y="115691"/>
                  <a:pt x="394194" y="118533"/>
                  <a:pt x="414276" y="120140"/>
                </a:cubicBezTo>
                <a:cubicBezTo>
                  <a:pt x="593671" y="134492"/>
                  <a:pt x="749932" y="130448"/>
                  <a:pt x="941558" y="133489"/>
                </a:cubicBezTo>
                <a:cubicBezTo>
                  <a:pt x="1235918" y="159086"/>
                  <a:pt x="951833" y="140164"/>
                  <a:pt x="1355374" y="140164"/>
                </a:cubicBezTo>
                <a:cubicBezTo>
                  <a:pt x="1526699" y="140164"/>
                  <a:pt x="1697996" y="144613"/>
                  <a:pt x="1869307" y="146838"/>
                </a:cubicBezTo>
                <a:cubicBezTo>
                  <a:pt x="1976165" y="185001"/>
                  <a:pt x="1942088" y="154383"/>
                  <a:pt x="1989447" y="213583"/>
                </a:cubicBezTo>
                <a:cubicBezTo>
                  <a:pt x="1990075" y="231177"/>
                  <a:pt x="1974215" y="377431"/>
                  <a:pt x="2009470" y="433840"/>
                </a:cubicBezTo>
                <a:cubicBezTo>
                  <a:pt x="2014473" y="441844"/>
                  <a:pt x="2023350" y="446696"/>
                  <a:pt x="2029493" y="453863"/>
                </a:cubicBezTo>
                <a:cubicBezTo>
                  <a:pt x="2036733" y="462309"/>
                  <a:pt x="2042842" y="471662"/>
                  <a:pt x="2049517" y="480561"/>
                </a:cubicBezTo>
                <a:cubicBezTo>
                  <a:pt x="2051742" y="487235"/>
                  <a:pt x="2051216" y="495609"/>
                  <a:pt x="2056191" y="500584"/>
                </a:cubicBezTo>
                <a:cubicBezTo>
                  <a:pt x="2061166" y="505559"/>
                  <a:pt x="2069229" y="506421"/>
                  <a:pt x="2076215" y="507259"/>
                </a:cubicBezTo>
                <a:cubicBezTo>
                  <a:pt x="2125013" y="513115"/>
                  <a:pt x="2223053" y="520608"/>
                  <a:pt x="2223053" y="520608"/>
                </a:cubicBezTo>
                <a:cubicBezTo>
                  <a:pt x="2236402" y="525057"/>
                  <a:pt x="2249242" y="531511"/>
                  <a:pt x="2263099" y="533956"/>
                </a:cubicBezTo>
                <a:cubicBezTo>
                  <a:pt x="2301209" y="540681"/>
                  <a:pt x="2456428" y="546626"/>
                  <a:pt x="2470007" y="547305"/>
                </a:cubicBezTo>
                <a:cubicBezTo>
                  <a:pt x="2720432" y="580695"/>
                  <a:pt x="2404203" y="542346"/>
                  <a:pt x="2903847" y="567329"/>
                </a:cubicBezTo>
                <a:cubicBezTo>
                  <a:pt x="2993893" y="571831"/>
                  <a:pt x="2945441" y="583247"/>
                  <a:pt x="3023987" y="600701"/>
                </a:cubicBezTo>
                <a:cubicBezTo>
                  <a:pt x="3045814" y="605551"/>
                  <a:pt x="3068483" y="605150"/>
                  <a:pt x="3090731" y="607375"/>
                </a:cubicBezTo>
                <a:cubicBezTo>
                  <a:pt x="3133003" y="605150"/>
                  <a:pt x="3177682" y="614938"/>
                  <a:pt x="3217546" y="600701"/>
                </a:cubicBezTo>
                <a:cubicBezTo>
                  <a:pt x="3244214" y="591177"/>
                  <a:pt x="3254055" y="556339"/>
                  <a:pt x="3277616" y="540631"/>
                </a:cubicBezTo>
                <a:cubicBezTo>
                  <a:pt x="3284290" y="536181"/>
                  <a:pt x="3291967" y="532954"/>
                  <a:pt x="3297639" y="527282"/>
                </a:cubicBezTo>
                <a:cubicBezTo>
                  <a:pt x="3307712" y="517209"/>
                  <a:pt x="3313521" y="503181"/>
                  <a:pt x="3324337" y="493910"/>
                </a:cubicBezTo>
                <a:cubicBezTo>
                  <a:pt x="3329679" y="489331"/>
                  <a:pt x="3351397" y="487235"/>
                  <a:pt x="3344361" y="487235"/>
                </a:cubicBezTo>
                <a:cubicBezTo>
                  <a:pt x="3319787" y="487235"/>
                  <a:pt x="3295415" y="491685"/>
                  <a:pt x="3270942" y="493910"/>
                </a:cubicBezTo>
                <a:cubicBezTo>
                  <a:pt x="3253143" y="498360"/>
                  <a:pt x="3234788" y="500989"/>
                  <a:pt x="3217546" y="507259"/>
                </a:cubicBezTo>
                <a:cubicBezTo>
                  <a:pt x="3210007" y="510000"/>
                  <a:pt x="3204896" y="517448"/>
                  <a:pt x="3197523" y="520608"/>
                </a:cubicBezTo>
                <a:cubicBezTo>
                  <a:pt x="3189091" y="524221"/>
                  <a:pt x="3179724" y="525057"/>
                  <a:pt x="3170825" y="527282"/>
                </a:cubicBezTo>
                <a:cubicBezTo>
                  <a:pt x="3173050" y="518383"/>
                  <a:pt x="3171769" y="507747"/>
                  <a:pt x="3177499" y="500584"/>
                </a:cubicBezTo>
                <a:cubicBezTo>
                  <a:pt x="3181894" y="495090"/>
                  <a:pt x="3191798" y="497999"/>
                  <a:pt x="3197523" y="493910"/>
                </a:cubicBezTo>
                <a:cubicBezTo>
                  <a:pt x="3243691" y="460933"/>
                  <a:pt x="3203132" y="472242"/>
                  <a:pt x="3250918" y="453863"/>
                </a:cubicBezTo>
                <a:cubicBezTo>
                  <a:pt x="3270618" y="446286"/>
                  <a:pt x="3310988" y="433840"/>
                  <a:pt x="3310988" y="433840"/>
                </a:cubicBezTo>
                <a:cubicBezTo>
                  <a:pt x="3374951" y="382670"/>
                  <a:pt x="3318645" y="423337"/>
                  <a:pt x="3431128" y="367095"/>
                </a:cubicBezTo>
                <a:cubicBezTo>
                  <a:pt x="3460509" y="352404"/>
                  <a:pt x="3489615" y="337085"/>
                  <a:pt x="3517896" y="320374"/>
                </a:cubicBezTo>
                <a:cubicBezTo>
                  <a:pt x="3538614" y="308131"/>
                  <a:pt x="3556442" y="291089"/>
                  <a:pt x="3577966" y="280327"/>
                </a:cubicBezTo>
                <a:cubicBezTo>
                  <a:pt x="3596844" y="270888"/>
                  <a:pt x="3617820" y="266369"/>
                  <a:pt x="3638036" y="260304"/>
                </a:cubicBezTo>
                <a:cubicBezTo>
                  <a:pt x="3700324" y="241618"/>
                  <a:pt x="3739222" y="233392"/>
                  <a:pt x="3804898" y="220257"/>
                </a:cubicBezTo>
                <a:cubicBezTo>
                  <a:pt x="3840412" y="213154"/>
                  <a:pt x="3875964" y="206188"/>
                  <a:pt x="3911689" y="200234"/>
                </a:cubicBezTo>
                <a:cubicBezTo>
                  <a:pt x="4044419" y="178112"/>
                  <a:pt x="4061018" y="181447"/>
                  <a:pt x="4198691" y="153513"/>
                </a:cubicBezTo>
                <a:cubicBezTo>
                  <a:pt x="4442244" y="104097"/>
                  <a:pt x="4442391" y="93925"/>
                  <a:pt x="4625855" y="66745"/>
                </a:cubicBezTo>
                <a:cubicBezTo>
                  <a:pt x="4645784" y="63792"/>
                  <a:pt x="4665849" y="61743"/>
                  <a:pt x="4685926" y="60070"/>
                </a:cubicBezTo>
                <a:lnTo>
                  <a:pt x="4866136" y="46721"/>
                </a:lnTo>
                <a:cubicBezTo>
                  <a:pt x="4886159" y="42272"/>
                  <a:pt x="4906601" y="39405"/>
                  <a:pt x="4926206" y="33373"/>
                </a:cubicBezTo>
                <a:cubicBezTo>
                  <a:pt x="4987329" y="14567"/>
                  <a:pt x="4910033" y="17372"/>
                  <a:pt x="5006299" y="6675"/>
                </a:cubicBezTo>
                <a:cubicBezTo>
                  <a:pt x="5048370" y="2000"/>
                  <a:pt x="5090842" y="2225"/>
                  <a:pt x="5133114" y="0"/>
                </a:cubicBezTo>
                <a:cubicBezTo>
                  <a:pt x="5164261" y="2225"/>
                  <a:pt x="5196732" y="-2581"/>
                  <a:pt x="5226556" y="6675"/>
                </a:cubicBezTo>
                <a:cubicBezTo>
                  <a:pt x="5311210" y="32947"/>
                  <a:pt x="5330213" y="63610"/>
                  <a:pt x="5386743" y="120140"/>
                </a:cubicBezTo>
                <a:cubicBezTo>
                  <a:pt x="5406766" y="177985"/>
                  <a:pt x="5448467" y="232485"/>
                  <a:pt x="5446813" y="293676"/>
                </a:cubicBezTo>
                <a:cubicBezTo>
                  <a:pt x="5440122" y="541248"/>
                  <a:pt x="5453145" y="479108"/>
                  <a:pt x="5420115" y="660771"/>
                </a:cubicBezTo>
                <a:cubicBezTo>
                  <a:pt x="5384712" y="855486"/>
                  <a:pt x="5416316" y="662127"/>
                  <a:pt x="5373394" y="881028"/>
                </a:cubicBezTo>
                <a:cubicBezTo>
                  <a:pt x="5359035" y="954256"/>
                  <a:pt x="5344693" y="1027530"/>
                  <a:pt x="5333347" y="1101285"/>
                </a:cubicBezTo>
                <a:cubicBezTo>
                  <a:pt x="5325252" y="1153908"/>
                  <a:pt x="5323528" y="1217190"/>
                  <a:pt x="5286626" y="1261472"/>
                </a:cubicBezTo>
                <a:cubicBezTo>
                  <a:pt x="5269240" y="1282335"/>
                  <a:pt x="5244003" y="1295716"/>
                  <a:pt x="5219882" y="1308193"/>
                </a:cubicBezTo>
                <a:cubicBezTo>
                  <a:pt x="5104461" y="1367894"/>
                  <a:pt x="5029498" y="1383485"/>
                  <a:pt x="4892834" y="1394961"/>
                </a:cubicBezTo>
                <a:cubicBezTo>
                  <a:pt x="4345653" y="1440908"/>
                  <a:pt x="4109893" y="1437229"/>
                  <a:pt x="3564618" y="1448356"/>
                </a:cubicBezTo>
                <a:lnTo>
                  <a:pt x="3304314" y="1461705"/>
                </a:lnTo>
                <a:cubicBezTo>
                  <a:pt x="3226477" y="1464861"/>
                  <a:pt x="3148526" y="1464788"/>
                  <a:pt x="3070708" y="1468380"/>
                </a:cubicBezTo>
                <a:cubicBezTo>
                  <a:pt x="3003886" y="1471464"/>
                  <a:pt x="2937272" y="1478166"/>
                  <a:pt x="2870474" y="1481729"/>
                </a:cubicBezTo>
                <a:lnTo>
                  <a:pt x="2570124" y="1495078"/>
                </a:lnTo>
                <a:cubicBezTo>
                  <a:pt x="2525628" y="1501752"/>
                  <a:pt x="2480921" y="1507152"/>
                  <a:pt x="2436635" y="1515101"/>
                </a:cubicBezTo>
                <a:cubicBezTo>
                  <a:pt x="2394116" y="1522733"/>
                  <a:pt x="2352652" y="1536182"/>
                  <a:pt x="2309820" y="1541799"/>
                </a:cubicBezTo>
                <a:cubicBezTo>
                  <a:pt x="2216752" y="1554005"/>
                  <a:pt x="2029493" y="1568497"/>
                  <a:pt x="2029493" y="1568497"/>
                </a:cubicBezTo>
                <a:cubicBezTo>
                  <a:pt x="1982234" y="1578446"/>
                  <a:pt x="1841075" y="1609611"/>
                  <a:pt x="1789213" y="1615218"/>
                </a:cubicBezTo>
                <a:cubicBezTo>
                  <a:pt x="1744919" y="1620007"/>
                  <a:pt x="1700268" y="1621027"/>
                  <a:pt x="1655724" y="1621892"/>
                </a:cubicBezTo>
                <a:lnTo>
                  <a:pt x="1101745" y="1628567"/>
                </a:lnTo>
                <a:cubicBezTo>
                  <a:pt x="1052799" y="1633017"/>
                  <a:pt x="1004049" y="1642696"/>
                  <a:pt x="954907" y="1641916"/>
                </a:cubicBezTo>
                <a:cubicBezTo>
                  <a:pt x="781778" y="1639168"/>
                  <a:pt x="708876" y="1627944"/>
                  <a:pt x="561114" y="1601869"/>
                </a:cubicBezTo>
                <a:cubicBezTo>
                  <a:pt x="525448" y="1595575"/>
                  <a:pt x="489736" y="1589435"/>
                  <a:pt x="454323" y="1581846"/>
                </a:cubicBezTo>
                <a:cubicBezTo>
                  <a:pt x="396275" y="1569407"/>
                  <a:pt x="280787" y="1541799"/>
                  <a:pt x="280787" y="1541799"/>
                </a:cubicBezTo>
                <a:cubicBezTo>
                  <a:pt x="163091" y="1482951"/>
                  <a:pt x="293645" y="1553844"/>
                  <a:pt x="173996" y="1468380"/>
                </a:cubicBezTo>
                <a:cubicBezTo>
                  <a:pt x="146361" y="1448641"/>
                  <a:pt x="115287" y="1434115"/>
                  <a:pt x="87228" y="1414984"/>
                </a:cubicBezTo>
                <a:cubicBezTo>
                  <a:pt x="66269" y="1400694"/>
                  <a:pt x="47181" y="1383837"/>
                  <a:pt x="27158" y="1368263"/>
                </a:cubicBezTo>
                <a:cubicBezTo>
                  <a:pt x="18259" y="1348240"/>
                  <a:pt x="1008" y="1330098"/>
                  <a:pt x="460" y="1308193"/>
                </a:cubicBezTo>
                <a:cubicBezTo>
                  <a:pt x="-3791" y="1138165"/>
                  <a:pt x="22162" y="1122917"/>
                  <a:pt x="47181" y="981145"/>
                </a:cubicBezTo>
                <a:cubicBezTo>
                  <a:pt x="53415" y="945817"/>
                  <a:pt x="57075" y="910061"/>
                  <a:pt x="60530" y="874354"/>
                </a:cubicBezTo>
                <a:cubicBezTo>
                  <a:pt x="63576" y="842882"/>
                  <a:pt x="67578" y="693647"/>
                  <a:pt x="87228" y="667446"/>
                </a:cubicBezTo>
                <a:lnTo>
                  <a:pt x="107251" y="640748"/>
                </a:lnTo>
                <a:cubicBezTo>
                  <a:pt x="92668" y="618873"/>
                  <a:pt x="101924" y="620724"/>
                  <a:pt x="87228" y="620724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2D19C9-2498-047B-AC09-FA647C89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5" y="2703710"/>
            <a:ext cx="4972467" cy="1562504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24FF1C9-43D0-6F79-90BE-C5B57185E6B7}"/>
              </a:ext>
            </a:extLst>
          </p:cNvPr>
          <p:cNvSpPr/>
          <p:nvPr/>
        </p:nvSpPr>
        <p:spPr>
          <a:xfrm rot="10800000">
            <a:off x="2809945" y="1661939"/>
            <a:ext cx="476812" cy="2361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2170AB-6F1D-B1BD-7BDB-38506B5F9FB0}"/>
              </a:ext>
            </a:extLst>
          </p:cNvPr>
          <p:cNvSpPr txBox="1"/>
          <p:nvPr/>
        </p:nvSpPr>
        <p:spPr>
          <a:xfrm>
            <a:off x="614050" y="1283498"/>
            <a:ext cx="219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Probleme</a:t>
            </a:r>
            <a:r>
              <a:rPr lang="de-DE" dirty="0"/>
              <a:t> treten auf. </a:t>
            </a:r>
          </a:p>
          <a:p>
            <a:endParaRPr lang="de-DE" dirty="0"/>
          </a:p>
          <a:p>
            <a:r>
              <a:rPr lang="de-DE" dirty="0"/>
              <a:t>Was machen Sie?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3447F9-4547-0E61-57F0-92F9F2CF3018}"/>
              </a:ext>
            </a:extLst>
          </p:cNvPr>
          <p:cNvSpPr txBox="1"/>
          <p:nvPr/>
        </p:nvSpPr>
        <p:spPr>
          <a:xfrm>
            <a:off x="5025863" y="3826096"/>
            <a:ext cx="287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Verhalten wird definiert.</a:t>
            </a:r>
          </a:p>
        </p:txBody>
      </p:sp>
    </p:spTree>
    <p:extLst>
      <p:ext uri="{BB962C8B-B14F-4D97-AF65-F5344CB8AC3E}">
        <p14:creationId xmlns:p14="http://schemas.microsoft.com/office/powerpoint/2010/main" val="196249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AF5EB-D7BA-7E08-4151-DA9F8CB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24" y="1753284"/>
            <a:ext cx="5774551" cy="2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01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50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969B0E-832E-1BDD-1347-B73C6A4F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43" y="882691"/>
            <a:ext cx="6026797" cy="38294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73D6FF-EE5E-AA95-1545-A42E8425CF64}"/>
              </a:ext>
            </a:extLst>
          </p:cNvPr>
          <p:cNvSpPr txBox="1"/>
          <p:nvPr/>
        </p:nvSpPr>
        <p:spPr>
          <a:xfrm>
            <a:off x="420491" y="1268146"/>
            <a:ext cx="2022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Niedrige Level setzten auf PW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Hohe Level auf Hardware-Nachweise</a:t>
            </a:r>
          </a:p>
        </p:txBody>
      </p:sp>
    </p:spTree>
    <p:extLst>
      <p:ext uri="{BB962C8B-B14F-4D97-AF65-F5344CB8AC3E}">
        <p14:creationId xmlns:p14="http://schemas.microsoft.com/office/powerpoint/2010/main" val="3251344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51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969B0E-832E-1BDD-1347-B73C6A4F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43" y="882691"/>
            <a:ext cx="6026797" cy="38294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73D6FF-EE5E-AA95-1545-A42E8425CF64}"/>
              </a:ext>
            </a:extLst>
          </p:cNvPr>
          <p:cNvSpPr txBox="1"/>
          <p:nvPr/>
        </p:nvSpPr>
        <p:spPr>
          <a:xfrm>
            <a:off x="420491" y="1268146"/>
            <a:ext cx="2022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Niedrige Level setzten auf PW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Hohe Level auf Hardware-Nachweise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83B7ABC-83E2-DF94-292D-A492BE489927}"/>
              </a:ext>
            </a:extLst>
          </p:cNvPr>
          <p:cNvSpPr/>
          <p:nvPr/>
        </p:nvSpPr>
        <p:spPr>
          <a:xfrm>
            <a:off x="7642404" y="2423928"/>
            <a:ext cx="974313" cy="1580744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E55600-B0B7-77B7-D12F-FF73CC8D554A}"/>
              </a:ext>
            </a:extLst>
          </p:cNvPr>
          <p:cNvSpPr/>
          <p:nvPr/>
        </p:nvSpPr>
        <p:spPr>
          <a:xfrm>
            <a:off x="457357" y="2923400"/>
            <a:ext cx="1691817" cy="930069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A17826-70D4-5383-E200-F3EABBC27F22}"/>
              </a:ext>
            </a:extLst>
          </p:cNvPr>
          <p:cNvSpPr/>
          <p:nvPr/>
        </p:nvSpPr>
        <p:spPr>
          <a:xfrm>
            <a:off x="462919" y="1290032"/>
            <a:ext cx="1691817" cy="61218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9CE973C-490B-8508-22D3-B7155A957146}"/>
              </a:ext>
            </a:extLst>
          </p:cNvPr>
          <p:cNvSpPr/>
          <p:nvPr/>
        </p:nvSpPr>
        <p:spPr>
          <a:xfrm>
            <a:off x="3868002" y="2323450"/>
            <a:ext cx="1885376" cy="3730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807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52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C6B7F3D-0C70-5BB9-B458-8ADB2A9C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06" y="1098832"/>
            <a:ext cx="6113799" cy="321128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E8DB849-673F-B832-FC9C-0246930E15F4}"/>
              </a:ext>
            </a:extLst>
          </p:cNvPr>
          <p:cNvSpPr/>
          <p:nvPr/>
        </p:nvSpPr>
        <p:spPr>
          <a:xfrm>
            <a:off x="5152678" y="1204559"/>
            <a:ext cx="2095778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050C6D-8F3E-CB82-3134-CD79F4565AB2}"/>
              </a:ext>
            </a:extLst>
          </p:cNvPr>
          <p:cNvSpPr/>
          <p:nvPr/>
        </p:nvSpPr>
        <p:spPr>
          <a:xfrm>
            <a:off x="1852682" y="2597944"/>
            <a:ext cx="2095778" cy="171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7F1F3F6-53B2-EC30-BF1E-E1853C944CB5}"/>
              </a:ext>
            </a:extLst>
          </p:cNvPr>
          <p:cNvSpPr/>
          <p:nvPr/>
        </p:nvSpPr>
        <p:spPr>
          <a:xfrm>
            <a:off x="5152678" y="2827605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96AE7B7-B92F-3D2D-98AA-5746E70CFD99}"/>
              </a:ext>
            </a:extLst>
          </p:cNvPr>
          <p:cNvSpPr/>
          <p:nvPr/>
        </p:nvSpPr>
        <p:spPr>
          <a:xfrm>
            <a:off x="3948460" y="1204559"/>
            <a:ext cx="1250939" cy="77107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3F7005-FA27-75B6-10E5-96BE2B8D3B5C}"/>
              </a:ext>
            </a:extLst>
          </p:cNvPr>
          <p:cNvSpPr/>
          <p:nvPr/>
        </p:nvSpPr>
        <p:spPr>
          <a:xfrm>
            <a:off x="3969892" y="2234518"/>
            <a:ext cx="1139923" cy="11027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E18F01-7D27-E8E9-4392-D2D21669FDA7}"/>
              </a:ext>
            </a:extLst>
          </p:cNvPr>
          <p:cNvSpPr/>
          <p:nvPr/>
        </p:nvSpPr>
        <p:spPr>
          <a:xfrm>
            <a:off x="4002038" y="3548226"/>
            <a:ext cx="1139923" cy="68337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4CF8CB-B36C-F755-2978-0F44EF27BB0B}"/>
              </a:ext>
            </a:extLst>
          </p:cNvPr>
          <p:cNvSpPr txBox="1"/>
          <p:nvPr/>
        </p:nvSpPr>
        <p:spPr>
          <a:xfrm>
            <a:off x="667445" y="3183714"/>
            <a:ext cx="28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Ihre Meinung?</a:t>
            </a:r>
          </a:p>
        </p:txBody>
      </p:sp>
    </p:spTree>
    <p:extLst>
      <p:ext uri="{BB962C8B-B14F-4D97-AF65-F5344CB8AC3E}">
        <p14:creationId xmlns:p14="http://schemas.microsoft.com/office/powerpoint/2010/main" val="3191756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53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C6B7F3D-0C70-5BB9-B458-8ADB2A9C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06" y="1098832"/>
            <a:ext cx="6113799" cy="321128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E8DB849-673F-B832-FC9C-0246930E15F4}"/>
              </a:ext>
            </a:extLst>
          </p:cNvPr>
          <p:cNvSpPr/>
          <p:nvPr/>
        </p:nvSpPr>
        <p:spPr>
          <a:xfrm>
            <a:off x="5152678" y="1204559"/>
            <a:ext cx="2095778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050C6D-8F3E-CB82-3134-CD79F4565AB2}"/>
              </a:ext>
            </a:extLst>
          </p:cNvPr>
          <p:cNvSpPr/>
          <p:nvPr/>
        </p:nvSpPr>
        <p:spPr>
          <a:xfrm>
            <a:off x="1852682" y="2597944"/>
            <a:ext cx="2095778" cy="171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7F1F3F6-53B2-EC30-BF1E-E1853C944CB5}"/>
              </a:ext>
            </a:extLst>
          </p:cNvPr>
          <p:cNvSpPr/>
          <p:nvPr/>
        </p:nvSpPr>
        <p:spPr>
          <a:xfrm>
            <a:off x="5152678" y="2827605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96AE7B7-B92F-3D2D-98AA-5746E70CFD99}"/>
              </a:ext>
            </a:extLst>
          </p:cNvPr>
          <p:cNvSpPr/>
          <p:nvPr/>
        </p:nvSpPr>
        <p:spPr>
          <a:xfrm>
            <a:off x="3948460" y="1204559"/>
            <a:ext cx="1250939" cy="77107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3F7005-FA27-75B6-10E5-96BE2B8D3B5C}"/>
              </a:ext>
            </a:extLst>
          </p:cNvPr>
          <p:cNvSpPr/>
          <p:nvPr/>
        </p:nvSpPr>
        <p:spPr>
          <a:xfrm>
            <a:off x="3969892" y="2234518"/>
            <a:ext cx="1139923" cy="11027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E18F01-7D27-E8E9-4392-D2D21669FDA7}"/>
              </a:ext>
            </a:extLst>
          </p:cNvPr>
          <p:cNvSpPr/>
          <p:nvPr/>
        </p:nvSpPr>
        <p:spPr>
          <a:xfrm>
            <a:off x="4002038" y="3548226"/>
            <a:ext cx="1139923" cy="68337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4CF8CB-B36C-F755-2978-0F44EF27BB0B}"/>
              </a:ext>
            </a:extLst>
          </p:cNvPr>
          <p:cNvSpPr txBox="1"/>
          <p:nvPr/>
        </p:nvSpPr>
        <p:spPr>
          <a:xfrm>
            <a:off x="667445" y="3183714"/>
            <a:ext cx="28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Ihre Meinung?</a:t>
            </a:r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57BE7255-12D8-89DD-23F9-27FFC0722C4A}"/>
              </a:ext>
            </a:extLst>
          </p:cNvPr>
          <p:cNvCxnSpPr/>
          <p:nvPr/>
        </p:nvCxnSpPr>
        <p:spPr>
          <a:xfrm rot="10800000">
            <a:off x="5199400" y="1847474"/>
            <a:ext cx="1548473" cy="105239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A00BEF09-AF00-D046-96B4-8C4CAD10B8FC}"/>
              </a:ext>
            </a:extLst>
          </p:cNvPr>
          <p:cNvCxnSpPr>
            <a:stCxn id="21" idx="1"/>
          </p:cNvCxnSpPr>
          <p:nvPr/>
        </p:nvCxnSpPr>
        <p:spPr>
          <a:xfrm rot="10800000" flipV="1">
            <a:off x="3263808" y="1590099"/>
            <a:ext cx="684652" cy="2573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33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Mehrfaktor Authentifizierung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C6B7F3D-0C70-5BB9-B458-8ADB2A9C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06" y="1098832"/>
            <a:ext cx="6113799" cy="321128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E8DB849-673F-B832-FC9C-0246930E15F4}"/>
              </a:ext>
            </a:extLst>
          </p:cNvPr>
          <p:cNvSpPr/>
          <p:nvPr/>
        </p:nvSpPr>
        <p:spPr>
          <a:xfrm>
            <a:off x="5152678" y="1204559"/>
            <a:ext cx="2095778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050C6D-8F3E-CB82-3134-CD79F4565AB2}"/>
              </a:ext>
            </a:extLst>
          </p:cNvPr>
          <p:cNvSpPr/>
          <p:nvPr/>
        </p:nvSpPr>
        <p:spPr>
          <a:xfrm>
            <a:off x="1852682" y="2597944"/>
            <a:ext cx="2095778" cy="171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7F1F3F6-53B2-EC30-BF1E-E1853C944CB5}"/>
              </a:ext>
            </a:extLst>
          </p:cNvPr>
          <p:cNvSpPr/>
          <p:nvPr/>
        </p:nvSpPr>
        <p:spPr>
          <a:xfrm>
            <a:off x="5152678" y="2827605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96AE7B7-B92F-3D2D-98AA-5746E70CFD99}"/>
              </a:ext>
            </a:extLst>
          </p:cNvPr>
          <p:cNvSpPr/>
          <p:nvPr/>
        </p:nvSpPr>
        <p:spPr>
          <a:xfrm>
            <a:off x="3948460" y="1204559"/>
            <a:ext cx="1250939" cy="77107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3F7005-FA27-75B6-10E5-96BE2B8D3B5C}"/>
              </a:ext>
            </a:extLst>
          </p:cNvPr>
          <p:cNvSpPr/>
          <p:nvPr/>
        </p:nvSpPr>
        <p:spPr>
          <a:xfrm>
            <a:off x="3969892" y="2234518"/>
            <a:ext cx="1139923" cy="11027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E18F01-7D27-E8E9-4392-D2D21669FDA7}"/>
              </a:ext>
            </a:extLst>
          </p:cNvPr>
          <p:cNvSpPr/>
          <p:nvPr/>
        </p:nvSpPr>
        <p:spPr>
          <a:xfrm>
            <a:off x="4002038" y="3548226"/>
            <a:ext cx="1139923" cy="68337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4CF8CB-B36C-F755-2978-0F44EF27BB0B}"/>
              </a:ext>
            </a:extLst>
          </p:cNvPr>
          <p:cNvSpPr txBox="1"/>
          <p:nvPr/>
        </p:nvSpPr>
        <p:spPr>
          <a:xfrm>
            <a:off x="667445" y="3183714"/>
            <a:ext cx="28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Ihre Meinung?</a:t>
            </a:r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57BE7255-12D8-89DD-23F9-27FFC0722C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52680" y="2899869"/>
            <a:ext cx="1595195" cy="2790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1ACF64D6-554C-B80F-003B-BDE4B201512E}"/>
              </a:ext>
            </a:extLst>
          </p:cNvPr>
          <p:cNvCxnSpPr>
            <a:cxnSpLocks/>
          </p:cNvCxnSpPr>
          <p:nvPr/>
        </p:nvCxnSpPr>
        <p:spPr>
          <a:xfrm>
            <a:off x="5152677" y="2595622"/>
            <a:ext cx="2042383" cy="304248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6241CCDE-889A-2BE9-159B-E19636254527}"/>
              </a:ext>
            </a:extLst>
          </p:cNvPr>
          <p:cNvCxnSpPr>
            <a:stCxn id="23" idx="3"/>
          </p:cNvCxnSpPr>
          <p:nvPr/>
        </p:nvCxnSpPr>
        <p:spPr>
          <a:xfrm>
            <a:off x="5141961" y="3889915"/>
            <a:ext cx="763522" cy="32944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510C1426-994D-F478-1860-342A5D90FC91}"/>
              </a:ext>
            </a:extLst>
          </p:cNvPr>
          <p:cNvCxnSpPr>
            <a:endCxn id="19" idx="1"/>
          </p:cNvCxnSpPr>
          <p:nvPr/>
        </p:nvCxnSpPr>
        <p:spPr>
          <a:xfrm rot="10800000" flipV="1">
            <a:off x="5152679" y="3414956"/>
            <a:ext cx="727515" cy="1837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020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50" y="1126632"/>
            <a:ext cx="5881623" cy="335636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A6B694-45F6-7C50-BADD-A40F288B4472}"/>
              </a:ext>
            </a:extLst>
          </p:cNvPr>
          <p:cNvSpPr txBox="1"/>
          <p:nvPr/>
        </p:nvSpPr>
        <p:spPr>
          <a:xfrm>
            <a:off x="440514" y="1253736"/>
            <a:ext cx="2442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Verschlankung von dem was im Unternehmen kompliziert abgebildet wird.</a:t>
            </a:r>
          </a:p>
        </p:txBody>
      </p:sp>
    </p:spTree>
    <p:extLst>
      <p:ext uri="{BB962C8B-B14F-4D97-AF65-F5344CB8AC3E}">
        <p14:creationId xmlns:p14="http://schemas.microsoft.com/office/powerpoint/2010/main" val="3771492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50" y="1126632"/>
            <a:ext cx="5881623" cy="335636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9A6B694-45F6-7C50-BADD-A40F288B4472}"/>
              </a:ext>
            </a:extLst>
          </p:cNvPr>
          <p:cNvSpPr txBox="1"/>
          <p:nvPr/>
        </p:nvSpPr>
        <p:spPr>
          <a:xfrm>
            <a:off x="440514" y="1253736"/>
            <a:ext cx="2442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Verschlankung von dem was im Unternehmen kompliziert abgebildet wird.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3255731-C7B7-7E48-EAA7-B88786482F44}"/>
              </a:ext>
            </a:extLst>
          </p:cNvPr>
          <p:cNvSpPr txBox="1"/>
          <p:nvPr/>
        </p:nvSpPr>
        <p:spPr>
          <a:xfrm>
            <a:off x="627399" y="3116969"/>
            <a:ext cx="204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Cloud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88C6E969-42DA-6766-9080-6702FDA95200}"/>
              </a:ext>
            </a:extLst>
          </p:cNvPr>
          <p:cNvCxnSpPr>
            <a:cxnSpLocks/>
          </p:cNvCxnSpPr>
          <p:nvPr/>
        </p:nvCxnSpPr>
        <p:spPr>
          <a:xfrm flipV="1">
            <a:off x="1647876" y="2456199"/>
            <a:ext cx="2423539" cy="8156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76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50" y="1126632"/>
            <a:ext cx="5881623" cy="3356361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AC2AEAB-98DA-8577-19C2-BAC366500D81}"/>
              </a:ext>
            </a:extLst>
          </p:cNvPr>
          <p:cNvCxnSpPr/>
          <p:nvPr/>
        </p:nvCxnSpPr>
        <p:spPr>
          <a:xfrm>
            <a:off x="2255965" y="2866002"/>
            <a:ext cx="63741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6B7384F-1939-442A-C0E1-5A0416D16ADF}"/>
              </a:ext>
            </a:extLst>
          </p:cNvPr>
          <p:cNvSpPr txBox="1"/>
          <p:nvPr/>
        </p:nvSpPr>
        <p:spPr>
          <a:xfrm>
            <a:off x="594027" y="2519893"/>
            <a:ext cx="213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Trennung von Medien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9ADC0EA-B281-3257-4E51-E7FEA88ADE85}"/>
              </a:ext>
            </a:extLst>
          </p:cNvPr>
          <p:cNvSpPr txBox="1"/>
          <p:nvPr/>
        </p:nvSpPr>
        <p:spPr>
          <a:xfrm>
            <a:off x="1755381" y="1734208"/>
            <a:ext cx="14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Manager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BEBB21-8A34-61AF-BDB8-9852B1978668}"/>
              </a:ext>
            </a:extLst>
          </p:cNvPr>
          <p:cNvSpPr txBox="1"/>
          <p:nvPr/>
        </p:nvSpPr>
        <p:spPr>
          <a:xfrm>
            <a:off x="1755381" y="3305166"/>
            <a:ext cx="14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1172853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58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50" y="1126632"/>
            <a:ext cx="5881623" cy="3356361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AC2AEAB-98DA-8577-19C2-BAC366500D81}"/>
              </a:ext>
            </a:extLst>
          </p:cNvPr>
          <p:cNvCxnSpPr/>
          <p:nvPr/>
        </p:nvCxnSpPr>
        <p:spPr>
          <a:xfrm>
            <a:off x="2255965" y="2866002"/>
            <a:ext cx="63741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6B7384F-1939-442A-C0E1-5A0416D16ADF}"/>
              </a:ext>
            </a:extLst>
          </p:cNvPr>
          <p:cNvSpPr txBox="1"/>
          <p:nvPr/>
        </p:nvSpPr>
        <p:spPr>
          <a:xfrm>
            <a:off x="594027" y="2519893"/>
            <a:ext cx="213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Trennung von Medien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9ADC0EA-B281-3257-4E51-E7FEA88ADE85}"/>
              </a:ext>
            </a:extLst>
          </p:cNvPr>
          <p:cNvSpPr txBox="1"/>
          <p:nvPr/>
        </p:nvSpPr>
        <p:spPr>
          <a:xfrm>
            <a:off x="1755381" y="1734208"/>
            <a:ext cx="14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Manager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BEBB21-8A34-61AF-BDB8-9852B1978668}"/>
              </a:ext>
            </a:extLst>
          </p:cNvPr>
          <p:cNvSpPr txBox="1"/>
          <p:nvPr/>
        </p:nvSpPr>
        <p:spPr>
          <a:xfrm>
            <a:off x="1755381" y="3305166"/>
            <a:ext cx="14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Medium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2B3A48A-AEE8-EF31-4FBE-EE4473CD2FC8}"/>
              </a:ext>
            </a:extLst>
          </p:cNvPr>
          <p:cNvSpPr/>
          <p:nvPr/>
        </p:nvSpPr>
        <p:spPr>
          <a:xfrm>
            <a:off x="4091439" y="1354914"/>
            <a:ext cx="2402803" cy="1312138"/>
          </a:xfrm>
          <a:prstGeom prst="rect">
            <a:avLst/>
          </a:prstGeom>
          <a:noFill/>
          <a:ln w="571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8BE9B12F-4A75-798A-D1FA-E5DB597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323" y="13970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7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59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0"/>
          <a:stretch/>
        </p:blipFill>
        <p:spPr>
          <a:xfrm>
            <a:off x="2668350" y="1126633"/>
            <a:ext cx="5881623" cy="164326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2B3A48A-AEE8-EF31-4FBE-EE4473CD2FC8}"/>
              </a:ext>
            </a:extLst>
          </p:cNvPr>
          <p:cNvSpPr/>
          <p:nvPr/>
        </p:nvSpPr>
        <p:spPr>
          <a:xfrm>
            <a:off x="4091439" y="1354914"/>
            <a:ext cx="2402803" cy="1312138"/>
          </a:xfrm>
          <a:prstGeom prst="rect">
            <a:avLst/>
          </a:prstGeom>
          <a:noFill/>
          <a:ln w="571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8BE9B12F-4A75-798A-D1FA-E5DB597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323" y="1397001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B90D13-8FA8-A867-B063-8D07180EBD28}"/>
              </a:ext>
            </a:extLst>
          </p:cNvPr>
          <p:cNvSpPr txBox="1"/>
          <p:nvPr/>
        </p:nvSpPr>
        <p:spPr>
          <a:xfrm>
            <a:off x="420491" y="999548"/>
            <a:ext cx="3570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Vermittelt zwischen User </a:t>
            </a:r>
          </a:p>
          <a:p>
            <a:r>
              <a:rPr lang="de-DE" dirty="0"/>
              <a:t>und Programm.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Liefert QR-Code an den Dienstanbieter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Versichert den Dienstanbieter dass der User authentifiziert ist</a:t>
            </a:r>
          </a:p>
        </p:txBody>
      </p:sp>
    </p:spTree>
    <p:extLst>
      <p:ext uri="{BB962C8B-B14F-4D97-AF65-F5344CB8AC3E}">
        <p14:creationId xmlns:p14="http://schemas.microsoft.com/office/powerpoint/2010/main" val="69814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AF5EB-D7BA-7E08-4151-DA9F8CB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24" y="1753284"/>
            <a:ext cx="5774551" cy="2291384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22F9ED42-CEE9-987E-6389-5B4E5AF162C5}"/>
              </a:ext>
            </a:extLst>
          </p:cNvPr>
          <p:cNvCxnSpPr/>
          <p:nvPr/>
        </p:nvCxnSpPr>
        <p:spPr>
          <a:xfrm rot="16200000" flipH="1">
            <a:off x="2509595" y="3464040"/>
            <a:ext cx="854329" cy="5206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C021E24-1573-6CDE-C51D-BCC979F96EF1}"/>
              </a:ext>
            </a:extLst>
          </p:cNvPr>
          <p:cNvSpPr txBox="1"/>
          <p:nvPr/>
        </p:nvSpPr>
        <p:spPr>
          <a:xfrm>
            <a:off x="2676455" y="4211580"/>
            <a:ext cx="227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– Hardware Sicherheitsmodul</a:t>
            </a:r>
          </a:p>
        </p:txBody>
      </p:sp>
    </p:spTree>
    <p:extLst>
      <p:ext uri="{BB962C8B-B14F-4D97-AF65-F5344CB8AC3E}">
        <p14:creationId xmlns:p14="http://schemas.microsoft.com/office/powerpoint/2010/main" val="1366911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60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0"/>
          <a:stretch/>
        </p:blipFill>
        <p:spPr>
          <a:xfrm>
            <a:off x="2668350" y="1126633"/>
            <a:ext cx="5881623" cy="164326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2B3A48A-AEE8-EF31-4FBE-EE4473CD2FC8}"/>
              </a:ext>
            </a:extLst>
          </p:cNvPr>
          <p:cNvSpPr/>
          <p:nvPr/>
        </p:nvSpPr>
        <p:spPr>
          <a:xfrm>
            <a:off x="4091439" y="1354914"/>
            <a:ext cx="2402803" cy="1312138"/>
          </a:xfrm>
          <a:prstGeom prst="rect">
            <a:avLst/>
          </a:prstGeom>
          <a:noFill/>
          <a:ln w="571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8BE9B12F-4A75-798A-D1FA-E5DB597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323" y="1397001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B90D13-8FA8-A867-B063-8D07180EBD28}"/>
              </a:ext>
            </a:extLst>
          </p:cNvPr>
          <p:cNvSpPr txBox="1"/>
          <p:nvPr/>
        </p:nvSpPr>
        <p:spPr>
          <a:xfrm>
            <a:off x="420491" y="999548"/>
            <a:ext cx="3570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Vermittelt zwischen User </a:t>
            </a:r>
          </a:p>
          <a:p>
            <a:r>
              <a:rPr lang="de-DE" dirty="0"/>
              <a:t>und Programm.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Liefert QR-Code an den Dienstanbieter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Versichert den Dienstanbieter dass der User authentifiziert ist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3353A8-3785-FF5D-1A95-923B47E14D6D}"/>
              </a:ext>
            </a:extLst>
          </p:cNvPr>
          <p:cNvSpPr txBox="1"/>
          <p:nvPr/>
        </p:nvSpPr>
        <p:spPr>
          <a:xfrm>
            <a:off x="4158340" y="2910061"/>
            <a:ext cx="389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 agiert dann SM-S und SM-C.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BF4C81-058B-99E0-2D06-BE87CE0A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9" t="57015" r="47321" b="1524"/>
          <a:stretch/>
        </p:blipFill>
        <p:spPr>
          <a:xfrm>
            <a:off x="5471561" y="3307702"/>
            <a:ext cx="798371" cy="81595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AB877C8-C14A-07FD-0D56-151FC5741CFC}"/>
              </a:ext>
            </a:extLst>
          </p:cNvPr>
          <p:cNvSpPr txBox="1"/>
          <p:nvPr/>
        </p:nvSpPr>
        <p:spPr>
          <a:xfrm>
            <a:off x="4752210" y="3613644"/>
            <a:ext cx="389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PIN </a:t>
            </a:r>
          </a:p>
          <a:p>
            <a:endParaRPr lang="de-DE" dirty="0"/>
          </a:p>
          <a:p>
            <a:r>
              <a:rPr lang="de-DE" dirty="0"/>
              <a:t>PKI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ADA540-CA8E-5F2A-89CB-5F554460C8B7}"/>
              </a:ext>
            </a:extLst>
          </p:cNvPr>
          <p:cNvSpPr txBox="1"/>
          <p:nvPr/>
        </p:nvSpPr>
        <p:spPr>
          <a:xfrm>
            <a:off x="6447521" y="3419555"/>
            <a:ext cx="339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Adaptiv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Biometrische Verfahren</a:t>
            </a:r>
          </a:p>
        </p:txBody>
      </p:sp>
    </p:spTree>
    <p:extLst>
      <p:ext uri="{BB962C8B-B14F-4D97-AF65-F5344CB8AC3E}">
        <p14:creationId xmlns:p14="http://schemas.microsoft.com/office/powerpoint/2010/main" val="19418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61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312697-B4FA-B33E-5429-47AA9D82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0"/>
          <a:stretch/>
        </p:blipFill>
        <p:spPr>
          <a:xfrm>
            <a:off x="2668350" y="1126633"/>
            <a:ext cx="5881623" cy="164326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2B3A48A-AEE8-EF31-4FBE-EE4473CD2FC8}"/>
              </a:ext>
            </a:extLst>
          </p:cNvPr>
          <p:cNvSpPr/>
          <p:nvPr/>
        </p:nvSpPr>
        <p:spPr>
          <a:xfrm>
            <a:off x="4091439" y="1354914"/>
            <a:ext cx="2402803" cy="1312138"/>
          </a:xfrm>
          <a:prstGeom prst="rect">
            <a:avLst/>
          </a:prstGeom>
          <a:noFill/>
          <a:ln w="571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Fragezeichen">
            <a:extLst>
              <a:ext uri="{FF2B5EF4-FFF2-40B4-BE49-F238E27FC236}">
                <a16:creationId xmlns:a16="http://schemas.microsoft.com/office/drawing/2014/main" id="{8BE9B12F-4A75-798A-D1FA-E5DB5974B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323" y="1397001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B90D13-8FA8-A867-B063-8D07180EBD28}"/>
              </a:ext>
            </a:extLst>
          </p:cNvPr>
          <p:cNvSpPr txBox="1"/>
          <p:nvPr/>
        </p:nvSpPr>
        <p:spPr>
          <a:xfrm>
            <a:off x="420491" y="999548"/>
            <a:ext cx="3570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Vermittelt zwischen User </a:t>
            </a:r>
          </a:p>
          <a:p>
            <a:r>
              <a:rPr lang="de-DE" dirty="0"/>
              <a:t>und Programm.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Liefert QR-Code an den Dienstanbieter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Versichert den Dienstanbieter dass der User authentifiziert ist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3353A8-3785-FF5D-1A95-923B47E14D6D}"/>
              </a:ext>
            </a:extLst>
          </p:cNvPr>
          <p:cNvSpPr txBox="1"/>
          <p:nvPr/>
        </p:nvSpPr>
        <p:spPr>
          <a:xfrm>
            <a:off x="4158340" y="2910061"/>
            <a:ext cx="389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App agiert dann SM-S und SM-C.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BF4C81-058B-99E0-2D06-BE87CE0A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9" t="57015" r="47321" b="1524"/>
          <a:stretch/>
        </p:blipFill>
        <p:spPr>
          <a:xfrm>
            <a:off x="5471561" y="3307702"/>
            <a:ext cx="798371" cy="81595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AB877C8-C14A-07FD-0D56-151FC5741CFC}"/>
              </a:ext>
            </a:extLst>
          </p:cNvPr>
          <p:cNvSpPr txBox="1"/>
          <p:nvPr/>
        </p:nvSpPr>
        <p:spPr>
          <a:xfrm>
            <a:off x="4752210" y="3613644"/>
            <a:ext cx="3897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PIN </a:t>
            </a:r>
          </a:p>
          <a:p>
            <a:endParaRPr lang="de-DE" dirty="0"/>
          </a:p>
          <a:p>
            <a:r>
              <a:rPr lang="de-DE" dirty="0"/>
              <a:t>PKI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8ADA540-CA8E-5F2A-89CB-5F554460C8B7}"/>
              </a:ext>
            </a:extLst>
          </p:cNvPr>
          <p:cNvSpPr txBox="1"/>
          <p:nvPr/>
        </p:nvSpPr>
        <p:spPr>
          <a:xfrm>
            <a:off x="6447521" y="3419555"/>
            <a:ext cx="339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Adaptiv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Biometrische Verfahren</a:t>
            </a:r>
          </a:p>
        </p:txBody>
      </p:sp>
      <p:pic>
        <p:nvPicPr>
          <p:cNvPr id="13314" name="Picture 2" descr="upload.wikimedia.org/wikipedia/commons/thumb/b/...">
            <a:extLst>
              <a:ext uri="{FF2B5EF4-FFF2-40B4-BE49-F238E27FC236}">
                <a16:creationId xmlns:a16="http://schemas.microsoft.com/office/drawing/2014/main" id="{1272DBE3-6BF4-4A9C-4D33-2DA8EC19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63" y="3584071"/>
            <a:ext cx="2102453" cy="8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96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62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62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9978A24-FE85-B350-AB68-38A429E1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27" y="1011487"/>
            <a:ext cx="5884934" cy="377432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45C537D-B766-A839-B752-A86DAE92B4D1}"/>
              </a:ext>
            </a:extLst>
          </p:cNvPr>
          <p:cNvSpPr txBox="1"/>
          <p:nvPr/>
        </p:nvSpPr>
        <p:spPr>
          <a:xfrm>
            <a:off x="345717" y="924144"/>
            <a:ext cx="248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Schnittstellen zu sehr vielen Systemen Denkbar</a:t>
            </a:r>
          </a:p>
        </p:txBody>
      </p:sp>
    </p:spTree>
    <p:extLst>
      <p:ext uri="{BB962C8B-B14F-4D97-AF65-F5344CB8AC3E}">
        <p14:creationId xmlns:p14="http://schemas.microsoft.com/office/powerpoint/2010/main" val="309163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63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7512F-C4C1-5166-7929-596CEBA7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3" y="971747"/>
            <a:ext cx="7256896" cy="35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8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64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7512F-C4C1-5166-7929-596CEBA7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3" y="971747"/>
            <a:ext cx="7256896" cy="358023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363E562-1DEE-DC3A-DCA9-992399EA59B2}"/>
              </a:ext>
            </a:extLst>
          </p:cNvPr>
          <p:cNvSpPr txBox="1"/>
          <p:nvPr/>
        </p:nvSpPr>
        <p:spPr>
          <a:xfrm>
            <a:off x="2946153" y="993208"/>
            <a:ext cx="501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Was ist wichtig für die HSD? </a:t>
            </a:r>
          </a:p>
        </p:txBody>
      </p:sp>
    </p:spTree>
    <p:extLst>
      <p:ext uri="{BB962C8B-B14F-4D97-AF65-F5344CB8AC3E}">
        <p14:creationId xmlns:p14="http://schemas.microsoft.com/office/powerpoint/2010/main" val="903093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65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7512F-C4C1-5166-7929-596CEBA7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3" y="971747"/>
            <a:ext cx="7256896" cy="358023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363E562-1DEE-DC3A-DCA9-992399EA59B2}"/>
              </a:ext>
            </a:extLst>
          </p:cNvPr>
          <p:cNvSpPr txBox="1"/>
          <p:nvPr/>
        </p:nvSpPr>
        <p:spPr>
          <a:xfrm>
            <a:off x="2946153" y="993208"/>
            <a:ext cx="501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Was ist wichtig für die HSD?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C1F0C1-F21E-CF79-46B1-B0821DC2EB49}"/>
              </a:ext>
            </a:extLst>
          </p:cNvPr>
          <p:cNvSpPr/>
          <p:nvPr/>
        </p:nvSpPr>
        <p:spPr>
          <a:xfrm>
            <a:off x="2462873" y="1595194"/>
            <a:ext cx="152845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AEE13B-F4C9-912E-7294-B8FAEBD3BC34}"/>
              </a:ext>
            </a:extLst>
          </p:cNvPr>
          <p:cNvSpPr txBox="1"/>
          <p:nvPr/>
        </p:nvSpPr>
        <p:spPr>
          <a:xfrm>
            <a:off x="3263808" y="4204905"/>
            <a:ext cx="376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geht immense Programmierarbeit rein.</a:t>
            </a:r>
          </a:p>
        </p:txBody>
      </p:sp>
    </p:spTree>
    <p:extLst>
      <p:ext uri="{BB962C8B-B14F-4D97-AF65-F5344CB8AC3E}">
        <p14:creationId xmlns:p14="http://schemas.microsoft.com/office/powerpoint/2010/main" val="2060898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66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7512F-C4C1-5166-7929-596CEBA77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3" r="58430" b="31506"/>
          <a:stretch/>
        </p:blipFill>
        <p:spPr>
          <a:xfrm>
            <a:off x="687617" y="971747"/>
            <a:ext cx="1581845" cy="245224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363E562-1DEE-DC3A-DCA9-992399EA59B2}"/>
              </a:ext>
            </a:extLst>
          </p:cNvPr>
          <p:cNvSpPr txBox="1"/>
          <p:nvPr/>
        </p:nvSpPr>
        <p:spPr>
          <a:xfrm>
            <a:off x="2946153" y="993208"/>
            <a:ext cx="501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Was ist wichtig für die HSD?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C1F0C1-F21E-CF79-46B1-B0821DC2EB49}"/>
              </a:ext>
            </a:extLst>
          </p:cNvPr>
          <p:cNvSpPr/>
          <p:nvPr/>
        </p:nvSpPr>
        <p:spPr>
          <a:xfrm>
            <a:off x="687617" y="1595194"/>
            <a:ext cx="152845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EF7F6-8B95-D95C-7BA0-27C84B1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055" y="1595194"/>
            <a:ext cx="3665063" cy="160143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C26BD05-516C-CB9C-958D-CBF5F7D97C16}"/>
              </a:ext>
            </a:extLst>
          </p:cNvPr>
          <p:cNvSpPr txBox="1"/>
          <p:nvPr/>
        </p:nvSpPr>
        <p:spPr>
          <a:xfrm>
            <a:off x="3954783" y="3144320"/>
            <a:ext cx="399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Muss für jeden Service der HSD ausgeführt werden.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6076C2-4928-051A-0D4F-29C5A0E23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39" y="3768895"/>
            <a:ext cx="7028356" cy="9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8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Moderne Authentifizierungssysteme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67</a:t>
            </a:fld>
            <a:endParaRPr lang="de-DE"/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702835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80EE76-106D-E8CC-F784-28AD964D08BA}"/>
              </a:ext>
            </a:extLst>
          </p:cNvPr>
          <p:cNvSpPr/>
          <p:nvPr/>
        </p:nvSpPr>
        <p:spPr>
          <a:xfrm>
            <a:off x="7028356" y="1847474"/>
            <a:ext cx="734189" cy="34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DC01792-D8F1-FF78-6F58-29DFCAC38664}"/>
              </a:ext>
            </a:extLst>
          </p:cNvPr>
          <p:cNvSpPr/>
          <p:nvPr/>
        </p:nvSpPr>
        <p:spPr>
          <a:xfrm>
            <a:off x="3263808" y="1170691"/>
            <a:ext cx="727515" cy="169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7512F-C4C1-5166-7929-596CEBA77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3" r="58430" b="31506"/>
          <a:stretch/>
        </p:blipFill>
        <p:spPr>
          <a:xfrm>
            <a:off x="687617" y="971747"/>
            <a:ext cx="1581845" cy="245224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363E562-1DEE-DC3A-DCA9-992399EA59B2}"/>
              </a:ext>
            </a:extLst>
          </p:cNvPr>
          <p:cNvSpPr txBox="1"/>
          <p:nvPr/>
        </p:nvSpPr>
        <p:spPr>
          <a:xfrm>
            <a:off x="2946153" y="993208"/>
            <a:ext cx="501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Standard im Internet?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C1F0C1-F21E-CF79-46B1-B0821DC2EB49}"/>
              </a:ext>
            </a:extLst>
          </p:cNvPr>
          <p:cNvSpPr/>
          <p:nvPr/>
        </p:nvSpPr>
        <p:spPr>
          <a:xfrm>
            <a:off x="687617" y="1595194"/>
            <a:ext cx="152845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EF7F6-8B95-D95C-7BA0-27C84B1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048" y="1595194"/>
            <a:ext cx="3665063" cy="1601431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43A0EE60-3628-DE76-AC48-2D45244EA2B4}"/>
              </a:ext>
            </a:extLst>
          </p:cNvPr>
          <p:cNvSpPr/>
          <p:nvPr/>
        </p:nvSpPr>
        <p:spPr>
          <a:xfrm>
            <a:off x="5417809" y="3586904"/>
            <a:ext cx="393635" cy="2331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575C364-5643-23C6-9FE7-D82BB28FFAC8}"/>
              </a:ext>
            </a:extLst>
          </p:cNvPr>
          <p:cNvSpPr txBox="1"/>
          <p:nvPr/>
        </p:nvSpPr>
        <p:spPr>
          <a:xfrm>
            <a:off x="3427849" y="3518822"/>
            <a:ext cx="212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Stellt die Weiche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11F178C-7105-D37F-C4BB-0352063B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41" y="1914128"/>
            <a:ext cx="3197730" cy="24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7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AF5EB-D7BA-7E08-4151-DA9F8CB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24" y="1753284"/>
            <a:ext cx="5774551" cy="2291384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22F9ED42-CEE9-987E-6389-5B4E5AF162C5}"/>
              </a:ext>
            </a:extLst>
          </p:cNvPr>
          <p:cNvCxnSpPr/>
          <p:nvPr/>
        </p:nvCxnSpPr>
        <p:spPr>
          <a:xfrm rot="16200000" flipH="1">
            <a:off x="2509595" y="3464040"/>
            <a:ext cx="854329" cy="5206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C021E24-1573-6CDE-C51D-BCC979F96EF1}"/>
              </a:ext>
            </a:extLst>
          </p:cNvPr>
          <p:cNvSpPr txBox="1"/>
          <p:nvPr/>
        </p:nvSpPr>
        <p:spPr>
          <a:xfrm>
            <a:off x="2676455" y="4211580"/>
            <a:ext cx="227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– Hardware Sicherheitsmodul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F56CA1AD-0FF7-05A7-F421-2BE00A43A801}"/>
              </a:ext>
            </a:extLst>
          </p:cNvPr>
          <p:cNvCxnSpPr/>
          <p:nvPr/>
        </p:nvCxnSpPr>
        <p:spPr>
          <a:xfrm flipV="1">
            <a:off x="6167194" y="2649758"/>
            <a:ext cx="1548473" cy="3871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1454E9-AC82-FE4B-3D07-C974CDA9B109}"/>
              </a:ext>
            </a:extLst>
          </p:cNvPr>
          <p:cNvSpPr txBox="1"/>
          <p:nvPr/>
        </p:nvSpPr>
        <p:spPr>
          <a:xfrm>
            <a:off x="7153900" y="2655320"/>
            <a:ext cx="227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SM-S – Hardware</a:t>
            </a:r>
          </a:p>
          <a:p>
            <a:r>
              <a:rPr lang="de-DE" dirty="0"/>
              <a:t>Sicherheitsmodul</a:t>
            </a:r>
          </a:p>
        </p:txBody>
      </p:sp>
    </p:spTree>
    <p:extLst>
      <p:ext uri="{BB962C8B-B14F-4D97-AF65-F5344CB8AC3E}">
        <p14:creationId xmlns:p14="http://schemas.microsoft.com/office/powerpoint/2010/main" val="156466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8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AF5EB-D7BA-7E08-4151-DA9F8CB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24" y="1753284"/>
            <a:ext cx="5774551" cy="2291384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22F9ED42-CEE9-987E-6389-5B4E5AF162C5}"/>
              </a:ext>
            </a:extLst>
          </p:cNvPr>
          <p:cNvCxnSpPr/>
          <p:nvPr/>
        </p:nvCxnSpPr>
        <p:spPr>
          <a:xfrm rot="16200000" flipH="1">
            <a:off x="2509595" y="3464040"/>
            <a:ext cx="854329" cy="5206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C021E24-1573-6CDE-C51D-BCC979F96EF1}"/>
              </a:ext>
            </a:extLst>
          </p:cNvPr>
          <p:cNvSpPr txBox="1"/>
          <p:nvPr/>
        </p:nvSpPr>
        <p:spPr>
          <a:xfrm>
            <a:off x="2676455" y="4211580"/>
            <a:ext cx="227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SM-C – Hardware Sicherheitsmodul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F56CA1AD-0FF7-05A7-F421-2BE00A43A801}"/>
              </a:ext>
            </a:extLst>
          </p:cNvPr>
          <p:cNvCxnSpPr/>
          <p:nvPr/>
        </p:nvCxnSpPr>
        <p:spPr>
          <a:xfrm flipV="1">
            <a:off x="6167194" y="2649758"/>
            <a:ext cx="1548473" cy="3871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1454E9-AC82-FE4B-3D07-C974CDA9B109}"/>
              </a:ext>
            </a:extLst>
          </p:cNvPr>
          <p:cNvSpPr txBox="1"/>
          <p:nvPr/>
        </p:nvSpPr>
        <p:spPr>
          <a:xfrm>
            <a:off x="7153900" y="2655320"/>
            <a:ext cx="227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SM-S – Hardware</a:t>
            </a:r>
          </a:p>
          <a:p>
            <a:r>
              <a:rPr lang="de-DE" dirty="0"/>
              <a:t>Sicherheitsmodul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7D0CB2-676A-8E27-7FEB-C781B356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47" y="924144"/>
            <a:ext cx="979624" cy="130849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A130DC05-CCBD-76C6-8848-EEB4ACB68A09}"/>
              </a:ext>
            </a:extLst>
          </p:cNvPr>
          <p:cNvSpPr/>
          <p:nvPr/>
        </p:nvSpPr>
        <p:spPr>
          <a:xfrm rot="5400000">
            <a:off x="5006484" y="2476277"/>
            <a:ext cx="674120" cy="3302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1551DE-6562-BB32-F8B9-CD36F6E0EC1F}"/>
              </a:ext>
            </a:extLst>
          </p:cNvPr>
          <p:cNvSpPr txBox="1"/>
          <p:nvPr/>
        </p:nvSpPr>
        <p:spPr>
          <a:xfrm>
            <a:off x="5842791" y="1002815"/>
            <a:ext cx="244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oft gibt der User das PW ein?</a:t>
            </a:r>
          </a:p>
        </p:txBody>
      </p:sp>
    </p:spTree>
    <p:extLst>
      <p:ext uri="{BB962C8B-B14F-4D97-AF65-F5344CB8AC3E}">
        <p14:creationId xmlns:p14="http://schemas.microsoft.com/office/powerpoint/2010/main" val="79188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9B2AB9-0A03-8D87-83E4-73E593914C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E4023-3B93-7144-AB24-A5387DB88F56}" type="datetime1">
              <a:rPr lang="de-DE" smtClean="0"/>
              <a:t>23.09.2022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80A07-8321-F661-ADBB-407A71599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DE0B26-0A78-9AE4-F429-5219B890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Passwortverfahren - Gefahren</a:t>
            </a: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09050D12-6CC2-DE31-AB49-FC5F7D15FCAB}"/>
              </a:ext>
            </a:extLst>
          </p:cNvPr>
          <p:cNvSpPr txBox="1">
            <a:spLocks/>
          </p:cNvSpPr>
          <p:nvPr/>
        </p:nvSpPr>
        <p:spPr>
          <a:xfrm>
            <a:off x="7958667" y="4785815"/>
            <a:ext cx="956473" cy="357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12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E4023-3B93-7144-AB24-A5387DB88F56}" type="datetime1">
              <a:rPr lang="de-DE" smtClean="0"/>
              <a:pPr/>
              <a:t>23.09.2022</a:t>
            </a:fld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A55CD7F-3DAB-7E28-7705-C152D59FA03B}"/>
              </a:ext>
            </a:extLst>
          </p:cNvPr>
          <p:cNvSpPr txBox="1">
            <a:spLocks/>
          </p:cNvSpPr>
          <p:nvPr/>
        </p:nvSpPr>
        <p:spPr>
          <a:xfrm>
            <a:off x="7826685" y="4630911"/>
            <a:ext cx="1076359" cy="33391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457200" rtl="0" eaLnBrk="1" latinLnBrk="0" hangingPunct="1">
              <a:defRPr sz="12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57B7CB-58CE-C541-849D-632C3B6C9161}" type="slidenum">
              <a:rPr lang="de-DE" smtClean="0"/>
              <a:pPr/>
              <a:t>9</a:t>
            </a:fld>
            <a:endParaRPr lang="de-DE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1BD0A7-BB4F-AABE-1055-3100449C6219}"/>
              </a:ext>
            </a:extLst>
          </p:cNvPr>
          <p:cNvSpPr txBox="1"/>
          <p:nvPr/>
        </p:nvSpPr>
        <p:spPr>
          <a:xfrm>
            <a:off x="852361" y="1098832"/>
            <a:ext cx="670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Einmal Passwort Verfahren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234FE73-DD03-5F2C-4BDE-B856CA67D745}"/>
              </a:ext>
            </a:extLst>
          </p:cNvPr>
          <p:cNvSpPr/>
          <p:nvPr/>
        </p:nvSpPr>
        <p:spPr>
          <a:xfrm>
            <a:off x="5659936" y="924144"/>
            <a:ext cx="614049" cy="17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 descr="Transaktionsnummer - Wikiwand">
            <a:extLst>
              <a:ext uri="{FF2B5EF4-FFF2-40B4-BE49-F238E27FC236}">
                <a16:creationId xmlns:a16="http://schemas.microsoft.com/office/drawing/2014/main" id="{3C06E755-2035-7783-106F-25297F71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22" y="1595249"/>
            <a:ext cx="4191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306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1">
      <a:dk1>
        <a:sysClr val="windowText" lastClr="000000"/>
      </a:dk1>
      <a:lt1>
        <a:sysClr val="window" lastClr="FFFFFF"/>
      </a:lt1>
      <a:dk2>
        <a:srgbClr val="004C5F"/>
      </a:dk2>
      <a:lt2>
        <a:srgbClr val="FFFFFF"/>
      </a:lt2>
      <a:accent1>
        <a:srgbClr val="E60028"/>
      </a:accent1>
      <a:accent2>
        <a:srgbClr val="937E00"/>
      </a:accent2>
      <a:accent3>
        <a:srgbClr val="780B24"/>
      </a:accent3>
      <a:accent4>
        <a:srgbClr val="E0BDB3"/>
      </a:accent4>
      <a:accent5>
        <a:srgbClr val="ABCBD7"/>
      </a:accent5>
      <a:accent6>
        <a:srgbClr val="8FFF7B"/>
      </a:accent6>
      <a:hlink>
        <a:srgbClr val="0000FF"/>
      </a:hlink>
      <a:folHlink>
        <a:srgbClr val="000000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Bildschirmpräsentation (16:9)</PresentationFormat>
  <Paragraphs>570</Paragraphs>
  <Slides>67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7" baseType="lpstr">
      <vt:lpstr>Arial</vt:lpstr>
      <vt:lpstr>ArialMT</vt:lpstr>
      <vt:lpstr>Calibri</vt:lpstr>
      <vt:lpstr>Courier New</vt:lpstr>
      <vt:lpstr>HSD Sans</vt:lpstr>
      <vt:lpstr>HSD Sans Design</vt:lpstr>
      <vt:lpstr>HSD Sans Maschinenbau</vt:lpstr>
      <vt:lpstr>Symbol</vt:lpstr>
      <vt:lpstr>Wingdings</vt:lpstr>
      <vt:lpstr>Office-Design</vt:lpstr>
      <vt:lpstr>Sicherheitsstandards Identifikation und Authentifikation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Passwortverfahren - Gefahren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Mehrfaktor Authentifizierung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  <vt:lpstr>Moderne Authentifizierungssysteme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Isabell Viehmann</dc:creator>
  <cp:lastModifiedBy>Cosfeld, Jörg</cp:lastModifiedBy>
  <cp:revision>76</cp:revision>
  <dcterms:created xsi:type="dcterms:W3CDTF">2015-12-03T10:35:01Z</dcterms:created>
  <dcterms:modified xsi:type="dcterms:W3CDTF">2022-09-23T13:42:09Z</dcterms:modified>
</cp:coreProperties>
</file>